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6" r:id="rId29"/>
    <p:sldId id="297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26" r:id="rId57"/>
    <p:sldId id="327" r:id="rId58"/>
    <p:sldId id="333" r:id="rId5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1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8C06-206B-4766-990E-B24EE23E5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A1B7-4909-4E5E-801D-5939C29A9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2455B-BCBA-46AC-95A6-B0ED7F2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03E5C-95B1-4D2E-A202-CDE756C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E2BF-D45A-439F-8B71-AD2D4D12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955C-9981-41A2-A8BA-A3D6910B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AE53-DE1F-4FD2-8F7F-0D57AF7E3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1DBCA-E881-4684-9790-65AED309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ECC5A-C589-49E5-8DA0-E86AB2B4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0B61F-781C-4FA6-A794-BC96518D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7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E9D5D-F64A-4811-9045-0D21E81DC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D65C0-9034-4B98-9DF0-EC2C8754A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FBA2-0D7B-4D5E-AC19-2493D91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C0F3-7007-44E8-BB57-66AA3CF5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EBA7-13BC-463A-9E2D-154CE67A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9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1856-5731-4FD7-B5E0-38C7D3A8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C8B9D-7CEF-4FC1-9BC4-CD4E45C57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3567-9116-4808-A864-E583A30D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EEB34-2181-4602-A826-2CC6955A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31BE-2868-4A55-9FE4-3E88ACC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59CB-5C80-40E1-939A-1B79A66B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7A02E-4966-48D8-AC92-6EF59D23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96D3C-3E88-49F4-9831-7328BAF3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9C53C-7045-4F75-B2D5-F5C1415D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0EC6-37B2-4CCA-91BF-1DB426F8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4A20-6179-4754-A75A-C7436C86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F302-04B4-4415-8E95-B5C7C8BE5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5B07F-8D87-49E0-955D-CB1D92182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E9282-6F4E-4EC7-947F-AD5FC8C1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DD892-73E7-4197-ACAA-EA3723CE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A4437-A470-400E-B740-7251FD6F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0F90-0C35-4082-8939-62608E91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7CBF-15FD-406D-A316-F771077CB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CD457-BC80-4CDE-ADF6-E5CC43252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ECBEB-220A-4BCD-B2E1-F278FF6D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E86FC-DCC0-4719-AB99-18DBF9509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DCB206-867B-4A0E-B8A7-03B8FBB7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35402-BB29-43E5-902F-D4BE7A93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23822-EEE7-42BE-AFED-95A0FA17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6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846-0BA9-4B72-A4C3-8F63C489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2A0D1-7508-40B3-98EC-F7296B2C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03642-2C93-4982-BCD3-DB2000EF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6F80-3B02-4371-9D48-41219A43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9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1342A-C22E-467E-AE22-34AB59DB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5D81D-4116-477E-9848-222D9A62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1690-37D0-4989-984C-CDA79258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0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CEB1-EB5B-4C24-AA25-B65614FC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DBA9-CFC4-486C-AC35-962201ACF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177F-A325-4848-A3A9-C36261A79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970F2-BF6F-425D-A20E-58EA282C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CC915-54CA-45C8-A27B-5B9C94D0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04769-530E-45CA-969B-4A593B50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D890-F5B7-4794-8509-6CAF3881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F3167-DDC5-457C-BA29-8300EBD78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C8E2-2FE9-4089-B4FF-3A9B835CA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1EC50-B7D1-4E7C-8762-B5B41423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0CBC7-E345-4FC6-BB4E-3819EE14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2D7E-B755-4C93-80E1-A60AC7EE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3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6CA6E-EAF0-45C8-8435-54BB43B0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A3B-85A5-4935-A309-B5222214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F456B-9899-45E8-8157-67AE15E63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0297-7B5B-4AD0-8AE8-DA4C9151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3C62-1EED-4494-B636-ACAD19858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9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had.co.nz/stat645/model-vi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tats.stackexchange.com/questions/46425/what-is-feature-spa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stats.stackexchange.com/questions/46425/what-is-feature-sp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lumd/shaku/blob/master/Shaku.ipynb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840" y="2483692"/>
            <a:ext cx="5666740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2255">
              <a:lnSpc>
                <a:spcPct val="100699"/>
              </a:lnSpc>
            </a:pPr>
            <a:r>
              <a:rPr spc="-5" dirty="0">
                <a:latin typeface="Trebuchet MS"/>
                <a:cs typeface="Trebuchet MS"/>
              </a:rPr>
              <a:t>Introduction to Machine  Learning with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Scikit-Learn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746880"/>
            <a:ext cx="766889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i="1" spc="-5" dirty="0">
                <a:latin typeface="Arial"/>
                <a:cs typeface="Arial"/>
              </a:rPr>
              <a:t>training </a:t>
            </a:r>
            <a:r>
              <a:rPr sz="3000" spc="-5" dirty="0">
                <a:latin typeface="Arial"/>
                <a:cs typeface="Arial"/>
              </a:rPr>
              <a:t>data to </a:t>
            </a:r>
            <a:r>
              <a:rPr sz="3000" i="1" spc="-5" dirty="0">
                <a:latin typeface="Arial"/>
                <a:cs typeface="Arial"/>
              </a:rPr>
              <a:t>fit </a:t>
            </a:r>
            <a:r>
              <a:rPr sz="3000" spc="-5" dirty="0">
                <a:latin typeface="Arial"/>
                <a:cs typeface="Arial"/>
              </a:rPr>
              <a:t>a model which is then  used to </a:t>
            </a:r>
            <a:r>
              <a:rPr sz="3000" i="1" spc="-5" dirty="0">
                <a:latin typeface="Arial"/>
                <a:cs typeface="Arial"/>
              </a:rPr>
              <a:t>predict </a:t>
            </a:r>
            <a:r>
              <a:rPr sz="3000" spc="-5" dirty="0">
                <a:latin typeface="Arial"/>
                <a:cs typeface="Arial"/>
              </a:rPr>
              <a:t>incoming inputs into</a:t>
            </a:r>
            <a:r>
              <a:rPr sz="3000" spc="5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Types of Algorithms by</a:t>
            </a:r>
            <a:r>
              <a:rPr spc="-25" dirty="0"/>
              <a:t> </a:t>
            </a:r>
            <a:r>
              <a:rPr spc="-5" dirty="0"/>
              <a:t>Output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7661" y="3095381"/>
          <a:ext cx="8239107" cy="3467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4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373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 of</a:t>
                      </a:r>
                      <a:r>
                        <a:rPr sz="17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Output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1C4487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r>
                        <a:rPr sz="17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1C4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73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Output is one or more discrete</a:t>
                      </a:r>
                      <a:r>
                        <a:rPr sz="17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classes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Classification</a:t>
                      </a:r>
                      <a:r>
                        <a:rPr sz="17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(supervised)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Output is</a:t>
                      </a:r>
                      <a:r>
                        <a:rPr sz="17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continuous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Regression</a:t>
                      </a:r>
                      <a:r>
                        <a:rPr sz="17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(supervised)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Output is membership in a similar</a:t>
                      </a:r>
                      <a:r>
                        <a:rPr sz="17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-5" dirty="0">
                          <a:latin typeface="Arial"/>
                          <a:cs typeface="Arial"/>
                        </a:rPr>
                        <a:t>group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b="1" spc="-5" dirty="0">
                          <a:latin typeface="Arial"/>
                          <a:cs typeface="Arial"/>
                        </a:rPr>
                        <a:t>Clustering (unsupervised)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Output is the distribution of</a:t>
                      </a:r>
                      <a:r>
                        <a:rPr sz="1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inputs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Density</a:t>
                      </a:r>
                      <a:r>
                        <a:rPr sz="1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Estimation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Output is simplified from higher</a:t>
                      </a:r>
                      <a:r>
                        <a:rPr sz="17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dimensions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-5" dirty="0">
                          <a:latin typeface="Arial"/>
                          <a:cs typeface="Arial"/>
                        </a:rPr>
                        <a:t>Dimensionality</a:t>
                      </a:r>
                      <a:r>
                        <a:rPr sz="1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Reduction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5761308"/>
            <a:ext cx="7897495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Given labeled input data (with two or more labels), fit a  function that can determine for any input, what the label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5421" y="1600196"/>
            <a:ext cx="5193139" cy="3894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5896" y="1590671"/>
            <a:ext cx="5212715" cy="3914140"/>
          </a:xfrm>
          <a:custGeom>
            <a:avLst/>
            <a:gdLst/>
            <a:ahLst/>
            <a:cxnLst/>
            <a:rect l="l" t="t" r="r" b="b"/>
            <a:pathLst>
              <a:path w="5212715" h="3914140">
                <a:moveTo>
                  <a:pt x="0" y="0"/>
                </a:moveTo>
                <a:lnTo>
                  <a:pt x="5212189" y="0"/>
                </a:lnTo>
                <a:lnTo>
                  <a:pt x="5212189" y="3913917"/>
                </a:lnTo>
                <a:lnTo>
                  <a:pt x="0" y="391391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5761308"/>
            <a:ext cx="7423784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Given continuous input data fit a function that is able to  predict the continuous value of input given other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5421" y="1600196"/>
            <a:ext cx="5193139" cy="3894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5896" y="1590671"/>
            <a:ext cx="5212715" cy="3914140"/>
          </a:xfrm>
          <a:custGeom>
            <a:avLst/>
            <a:gdLst/>
            <a:ahLst/>
            <a:cxnLst/>
            <a:rect l="l" t="t" r="r" b="b"/>
            <a:pathLst>
              <a:path w="5212715" h="3914140">
                <a:moveTo>
                  <a:pt x="0" y="0"/>
                </a:moveTo>
                <a:lnTo>
                  <a:pt x="5212189" y="0"/>
                </a:lnTo>
                <a:lnTo>
                  <a:pt x="5212189" y="3913892"/>
                </a:lnTo>
                <a:lnTo>
                  <a:pt x="0" y="39138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5761308"/>
            <a:ext cx="7914005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Given data, determine a pattern of associated data points  or clusters via their similarity or distance from one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5421" y="1600196"/>
            <a:ext cx="5193139" cy="3894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5896" y="1590671"/>
            <a:ext cx="5212715" cy="3914140"/>
          </a:xfrm>
          <a:custGeom>
            <a:avLst/>
            <a:gdLst/>
            <a:ahLst/>
            <a:cxnLst/>
            <a:rect l="l" t="t" r="r" b="b"/>
            <a:pathLst>
              <a:path w="5212715" h="3914140">
                <a:moveTo>
                  <a:pt x="0" y="0"/>
                </a:moveTo>
                <a:lnTo>
                  <a:pt x="5212189" y="0"/>
                </a:lnTo>
                <a:lnTo>
                  <a:pt x="5212189" y="3913892"/>
                </a:lnTo>
                <a:lnTo>
                  <a:pt x="0" y="39138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9833" y="6241586"/>
            <a:ext cx="38220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D89E38"/>
                </a:solidFill>
                <a:latin typeface="Arial"/>
                <a:cs typeface="Arial"/>
                <a:hlinkClick r:id="rId2"/>
              </a:rPr>
              <a:t>http://had.co.nz/stat645/model-vis.pdf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Hadley Wickham</a:t>
            </a:r>
            <a:r>
              <a:rPr spc="-35" dirty="0"/>
              <a:t> </a:t>
            </a:r>
            <a:r>
              <a:rPr spc="-5" dirty="0"/>
              <a:t>(2015)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“Model” is an overloaded</a:t>
            </a:r>
            <a:r>
              <a:rPr sz="24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term.</a:t>
            </a:r>
            <a:endParaRPr sz="2400">
              <a:latin typeface="Arial"/>
              <a:cs typeface="Arial"/>
            </a:endParaRPr>
          </a:p>
          <a:p>
            <a:pPr marL="23495" marR="5080">
              <a:lnSpc>
                <a:spcPts val="2850"/>
              </a:lnSpc>
              <a:spcBef>
                <a:spcPts val="1515"/>
              </a:spcBef>
              <a:buFont typeface="Arial"/>
              <a:buChar char="•"/>
              <a:tabLst>
                <a:tab pos="215265" algn="l"/>
              </a:tabLst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Model family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describes, at the broadest possible level, the  connection between the variables of</a:t>
            </a:r>
            <a:r>
              <a:rPr sz="2400" spc="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interest.</a:t>
            </a:r>
            <a:endParaRPr sz="2400">
              <a:latin typeface="Arial"/>
              <a:cs typeface="Arial"/>
            </a:endParaRPr>
          </a:p>
          <a:p>
            <a:pPr marL="23495" marR="124460">
              <a:lnSpc>
                <a:spcPts val="2850"/>
              </a:lnSpc>
              <a:spcBef>
                <a:spcPts val="1425"/>
              </a:spcBef>
              <a:buFont typeface="Arial"/>
              <a:buChar char="•"/>
              <a:tabLst>
                <a:tab pos="215265" algn="l"/>
              </a:tabLst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Model form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specifies exactly how the variables of interest  are connected within the framework of the model</a:t>
            </a:r>
            <a:r>
              <a:rPr sz="2400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family.</a:t>
            </a:r>
            <a:endParaRPr sz="2400">
              <a:latin typeface="Arial"/>
              <a:cs typeface="Arial"/>
            </a:endParaRPr>
          </a:p>
          <a:p>
            <a:pPr marL="23495" marR="2054225">
              <a:lnSpc>
                <a:spcPts val="2850"/>
              </a:lnSpc>
              <a:spcBef>
                <a:spcPts val="1485"/>
              </a:spcBef>
              <a:buChar char="•"/>
              <a:tabLst>
                <a:tab pos="214629" algn="l"/>
              </a:tabLst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fitted model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is a concrete instance of the  model form where all parameters have been  estimated from data, and the model can be  used to generate</a:t>
            </a:r>
            <a:r>
              <a:rPr sz="24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predictions.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14010" y="4271891"/>
            <a:ext cx="1750696" cy="1836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Dimensions and</a:t>
            </a:r>
            <a:r>
              <a:rPr spc="-35" dirty="0"/>
              <a:t> </a:t>
            </a:r>
            <a:r>
              <a:rPr spc="-5" dirty="0"/>
              <a:t>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457199" y="4687765"/>
            <a:ext cx="8229600" cy="1873885"/>
          </a:xfrm>
          <a:custGeom>
            <a:avLst/>
            <a:gdLst/>
            <a:ahLst/>
            <a:cxnLst/>
            <a:rect l="l" t="t" r="r" b="b"/>
            <a:pathLst>
              <a:path w="8229600" h="1873884">
                <a:moveTo>
                  <a:pt x="0" y="0"/>
                </a:moveTo>
                <a:lnTo>
                  <a:pt x="8229583" y="0"/>
                </a:lnTo>
                <a:lnTo>
                  <a:pt x="8229583" y="1873796"/>
                </a:lnTo>
                <a:lnTo>
                  <a:pt x="0" y="1873796"/>
                </a:lnTo>
                <a:lnTo>
                  <a:pt x="0" y="0"/>
                </a:lnTo>
                <a:close/>
              </a:path>
            </a:pathLst>
          </a:custGeom>
          <a:solidFill>
            <a:srgbClr val="CCCCCC">
              <a:alpha val="53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223" y="1764152"/>
            <a:ext cx="7881620" cy="3611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20"/>
              </a:lnSpc>
            </a:pPr>
            <a:r>
              <a:rPr sz="2200" spc="-5" dirty="0">
                <a:latin typeface="Arial"/>
                <a:cs typeface="Arial"/>
              </a:rPr>
              <a:t>In order to do machine learning you need a data set containing  </a:t>
            </a:r>
            <a:r>
              <a:rPr sz="2200" i="1" spc="-5" dirty="0">
                <a:latin typeface="Arial"/>
                <a:cs typeface="Arial"/>
              </a:rPr>
              <a:t>instances </a:t>
            </a:r>
            <a:r>
              <a:rPr sz="2200" spc="-5" dirty="0">
                <a:latin typeface="Arial"/>
                <a:cs typeface="Arial"/>
              </a:rPr>
              <a:t>(examples) that are composed of </a:t>
            </a:r>
            <a:r>
              <a:rPr sz="2200" i="1" spc="-5" dirty="0">
                <a:latin typeface="Arial"/>
                <a:cs typeface="Arial"/>
              </a:rPr>
              <a:t>features </a:t>
            </a:r>
            <a:r>
              <a:rPr sz="2200" spc="-5" dirty="0">
                <a:latin typeface="Arial"/>
                <a:cs typeface="Arial"/>
              </a:rPr>
              <a:t>from which  you compose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dimensions.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Instance: </a:t>
            </a:r>
            <a:r>
              <a:rPr sz="2200" spc="-5" dirty="0">
                <a:latin typeface="Arial"/>
                <a:cs typeface="Arial"/>
              </a:rPr>
              <a:t>a single data point or example composed of</a:t>
            </a:r>
            <a:r>
              <a:rPr sz="2200" spc="1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200" b="1" spc="-5" dirty="0">
                <a:latin typeface="Arial"/>
                <a:cs typeface="Arial"/>
              </a:rPr>
              <a:t>Feature: </a:t>
            </a:r>
            <a:r>
              <a:rPr sz="2200" spc="-5" dirty="0">
                <a:latin typeface="Arial"/>
                <a:cs typeface="Arial"/>
              </a:rPr>
              <a:t>a quantity describing an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instance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200" b="1" spc="-5" dirty="0">
                <a:latin typeface="Arial"/>
                <a:cs typeface="Arial"/>
              </a:rPr>
              <a:t>Dimension: </a:t>
            </a:r>
            <a:r>
              <a:rPr sz="2200" spc="-5" dirty="0">
                <a:latin typeface="Arial"/>
                <a:cs typeface="Arial"/>
              </a:rPr>
              <a:t>one or more attributes that describe a</a:t>
            </a:r>
            <a:r>
              <a:rPr sz="2200" spc="1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property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2833370">
              <a:lnSpc>
                <a:spcPct val="118100"/>
              </a:lnSpc>
            </a:pP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800" b="1" dirty="0">
                <a:solidFill>
                  <a:srgbClr val="0E83B5"/>
                </a:solidFill>
                <a:latin typeface="Consolas"/>
                <a:cs typeface="Consolas"/>
              </a:rPr>
              <a:t>sklearn.datasets </a:t>
            </a: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800"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load_digits  digits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load_digits()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923" y="5735895"/>
            <a:ext cx="213677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X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digits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800" dirty="0">
                <a:latin typeface="Consolas"/>
                <a:cs typeface="Consolas"/>
              </a:rPr>
              <a:t>data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olas"/>
                <a:cs typeface="Consolas"/>
              </a:rPr>
              <a:t>y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digits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800" dirty="0">
                <a:latin typeface="Consolas"/>
                <a:cs typeface="Consolas"/>
              </a:rPr>
              <a:t>target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2315" y="5735895"/>
            <a:ext cx="452437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# X.shape == (n_samples,</a:t>
            </a:r>
            <a:r>
              <a:rPr sz="1800" i="1" spc="-120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n_features)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# y.shape ==</a:t>
            </a:r>
            <a:r>
              <a:rPr sz="1800" i="1" spc="-114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(n_samples,)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Arial"/>
                <a:cs typeface="Arial"/>
              </a:rPr>
              <a:t>Feature</a:t>
            </a:r>
            <a:r>
              <a:rPr sz="4400" b="0" spc="-65" dirty="0">
                <a:latin typeface="Arial"/>
                <a:cs typeface="Arial"/>
              </a:rPr>
              <a:t> </a:t>
            </a:r>
            <a:r>
              <a:rPr sz="4400" b="0" spc="-5" dirty="0">
                <a:latin typeface="Arial"/>
                <a:cs typeface="Arial"/>
              </a:rPr>
              <a:t>Space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3" y="1779345"/>
            <a:ext cx="8247380" cy="487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846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Feature space refers to the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-dimensions where your variables live (not  including a target variable or class). The term is used often in ML literature  because in ML all variables are features (usually) and feature extraction is the  art of creating a space with decision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boundaries.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1800" spc="-5" dirty="0">
                <a:latin typeface="Arial"/>
                <a:cs typeface="Arial"/>
              </a:rPr>
              <a:t>1.	</a:t>
            </a:r>
            <a:r>
              <a:rPr sz="1800" i="1" spc="-5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≡ Thickness of </a:t>
            </a:r>
            <a:r>
              <a:rPr sz="1800" dirty="0">
                <a:latin typeface="Arial"/>
                <a:cs typeface="Arial"/>
              </a:rPr>
              <a:t>car </a:t>
            </a:r>
            <a:r>
              <a:rPr sz="1800" spc="-5" dirty="0">
                <a:latin typeface="Arial"/>
                <a:cs typeface="Arial"/>
              </a:rPr>
              <a:t>tires after some testing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period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  <a:tabLst>
                <a:tab pos="469265" algn="l"/>
                <a:tab pos="469900" algn="l"/>
              </a:tabLst>
            </a:pP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≡ distance travelled in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  <a:tabLst>
                <a:tab pos="469265" algn="l"/>
                <a:tab pos="469900" algn="l"/>
              </a:tabLst>
            </a:pP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≡ time duration 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  <a:tabLst>
                <a:tab pos="469265" algn="l"/>
                <a:tab pos="469900" algn="l"/>
              </a:tabLst>
            </a:pP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2407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≡ amount of chemical </a:t>
            </a:r>
            <a:r>
              <a:rPr sz="1800" i="1" spc="-5" dirty="0">
                <a:latin typeface="Arial"/>
                <a:cs typeface="Arial"/>
              </a:rPr>
              <a:t>C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2100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feature space is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30092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, or more accurately, the positive quadrant in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30092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as all  the </a:t>
            </a:r>
            <a:r>
              <a:rPr sz="1800" i="1" spc="-5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variables can only be positive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quantities.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268287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  <a:hlinkClick r:id="rId2"/>
              </a:rPr>
              <a:t>http://stats.stackexchange.com/questions/46425/what-is-feature-space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6186" y="2839819"/>
            <a:ext cx="2250595" cy="2028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6661" y="2830294"/>
            <a:ext cx="2270125" cy="2047239"/>
          </a:xfrm>
          <a:custGeom>
            <a:avLst/>
            <a:gdLst/>
            <a:ahLst/>
            <a:cxnLst/>
            <a:rect l="l" t="t" r="r" b="b"/>
            <a:pathLst>
              <a:path w="2270125" h="2047239">
                <a:moveTo>
                  <a:pt x="0" y="0"/>
                </a:moveTo>
                <a:lnTo>
                  <a:pt x="2269645" y="0"/>
                </a:lnTo>
                <a:lnTo>
                  <a:pt x="2269645" y="2047145"/>
                </a:lnTo>
                <a:lnTo>
                  <a:pt x="0" y="204714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Arial"/>
                <a:cs typeface="Arial"/>
              </a:rPr>
              <a:t>Mappings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3" y="1779345"/>
            <a:ext cx="7720965" cy="312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Domain knowledge about tires might suggest that the speed the vehicle was  moving at is important, hence we generate another variable,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2407" dirty="0">
                <a:latin typeface="Arial"/>
                <a:cs typeface="Arial"/>
              </a:rPr>
              <a:t>4 </a:t>
            </a:r>
            <a:r>
              <a:rPr sz="1800" spc="-5" dirty="0">
                <a:latin typeface="Arial"/>
                <a:cs typeface="Arial"/>
              </a:rPr>
              <a:t>(this is the  feature extraction part):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4 </a:t>
            </a:r>
            <a:r>
              <a:rPr sz="1800" spc="-5" dirty="0">
                <a:latin typeface="Arial"/>
                <a:cs typeface="Arial"/>
              </a:rPr>
              <a:t>= 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*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≡ the speed of the vehicle during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testing.</a:t>
            </a:r>
            <a:endParaRPr sz="1800">
              <a:latin typeface="Arial"/>
              <a:cs typeface="Arial"/>
            </a:endParaRPr>
          </a:p>
          <a:p>
            <a:pPr marL="12700" marR="271145">
              <a:lnSpc>
                <a:spcPct val="201399"/>
              </a:lnSpc>
            </a:pPr>
            <a:r>
              <a:rPr sz="1800" spc="-5" dirty="0">
                <a:latin typeface="Arial"/>
                <a:cs typeface="Arial"/>
              </a:rPr>
              <a:t>This extends our old feature space into a new one, the positive part of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30092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.  A mapping is a function, ϕ, from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30092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30092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ϕ(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) =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1</a:t>
            </a:r>
            <a:r>
              <a:rPr sz="1800" i="1" spc="-5" dirty="0">
                <a:latin typeface="Arial"/>
                <a:cs typeface="Arial"/>
              </a:rPr>
              <a:t>x</a:t>
            </a:r>
            <a:r>
              <a:rPr sz="1800" spc="-7" baseline="-30092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0818" y="6427553"/>
            <a:ext cx="55765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  <a:hlinkClick r:id="rId2"/>
              </a:rPr>
              <a:t>http://stats.stackexchange.com/questions/46425/what-is-feature-space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5114" y="3979791"/>
            <a:ext cx="3521667" cy="2241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5589" y="3970266"/>
            <a:ext cx="3540760" cy="2260600"/>
          </a:xfrm>
          <a:custGeom>
            <a:avLst/>
            <a:gdLst/>
            <a:ahLst/>
            <a:cxnLst/>
            <a:rect l="l" t="t" r="r" b="b"/>
            <a:pathLst>
              <a:path w="3540759" h="2260600">
                <a:moveTo>
                  <a:pt x="0" y="0"/>
                </a:moveTo>
                <a:lnTo>
                  <a:pt x="3540717" y="0"/>
                </a:lnTo>
                <a:lnTo>
                  <a:pt x="3540717" y="2260095"/>
                </a:lnTo>
                <a:lnTo>
                  <a:pt x="0" y="22600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F80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Your</a:t>
            </a:r>
            <a:r>
              <a:rPr spc="-80" dirty="0"/>
              <a:t> </a:t>
            </a:r>
            <a:r>
              <a:rPr spc="-5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076" y="1746880"/>
            <a:ext cx="7945755" cy="437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 marR="64769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Given a data set of instances of size </a:t>
            </a:r>
            <a:r>
              <a:rPr sz="3000" i="1" spc="-5" dirty="0">
                <a:latin typeface="Arial"/>
                <a:cs typeface="Arial"/>
              </a:rPr>
              <a:t>N</a:t>
            </a:r>
            <a:r>
              <a:rPr sz="3000" spc="-5" dirty="0">
                <a:latin typeface="Arial"/>
                <a:cs typeface="Arial"/>
              </a:rPr>
              <a:t>, create  a model that is fit from the data (built) by  extracting features and dimensions. Then use  that model to predict outcomes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spcBef>
                <a:spcPts val="195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Data Wrangling </a:t>
            </a:r>
            <a:r>
              <a:rPr sz="2000" spc="-5" dirty="0">
                <a:latin typeface="Arial"/>
                <a:cs typeface="Arial"/>
              </a:rPr>
              <a:t>(normalization, standardization,</a:t>
            </a:r>
            <a:r>
              <a:rPr sz="2000" spc="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imputing)</a:t>
            </a:r>
            <a:endParaRPr sz="2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Feature</a:t>
            </a:r>
            <a:r>
              <a:rPr sz="30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Analysis/Extraction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Model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Selection/Building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Model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Evaluation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Operationalize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Model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595" y="2854405"/>
            <a:ext cx="6064250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0" marR="5080" indent="-1816735">
              <a:lnSpc>
                <a:spcPct val="100699"/>
              </a:lnSpc>
            </a:pPr>
            <a:r>
              <a:rPr spc="-5" dirty="0"/>
              <a:t>A Tour of Machine</a:t>
            </a:r>
            <a:r>
              <a:rPr spc="-40" dirty="0"/>
              <a:t> </a:t>
            </a:r>
            <a:r>
              <a:rPr spc="-5" dirty="0"/>
              <a:t>Learning  Algorithms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947" y="1746880"/>
            <a:ext cx="6686550" cy="458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Preface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What is Machine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Learning?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An Architecture for ML Data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Products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What is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Scikit-Learn?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Data Handling and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Loading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Model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Evaluation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Regressions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Classification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Clustering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Workshop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Plan of</a:t>
            </a:r>
            <a:r>
              <a:rPr spc="-75" dirty="0"/>
              <a:t> </a:t>
            </a:r>
            <a:r>
              <a:rPr spc="-5" dirty="0"/>
              <a:t>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Models: Instance</a:t>
            </a:r>
            <a:r>
              <a:rPr spc="-30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854950" cy="417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Compare instances in data set with a similarity  measure to find best</a:t>
            </a:r>
            <a:r>
              <a:rPr sz="30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matches.</a:t>
            </a:r>
            <a:endParaRPr sz="30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spcBef>
                <a:spcPts val="600"/>
              </a:spcBef>
              <a:buChar char="-"/>
              <a:tabLst>
                <a:tab pos="469265" algn="l"/>
                <a:tab pos="469900" algn="l"/>
              </a:tabLst>
            </a:pPr>
            <a:r>
              <a:rPr sz="3000" spc="-5" dirty="0">
                <a:latin typeface="Arial"/>
                <a:cs typeface="Arial"/>
              </a:rPr>
              <a:t>Suffers from curse of</a:t>
            </a:r>
            <a:r>
              <a:rPr sz="3000" spc="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dimensionality.</a:t>
            </a:r>
            <a:endParaRPr sz="3000">
              <a:latin typeface="Arial"/>
              <a:cs typeface="Arial"/>
            </a:endParaRPr>
          </a:p>
          <a:p>
            <a:pPr marL="469900" marR="1238885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5" dirty="0">
                <a:latin typeface="Arial"/>
                <a:cs typeface="Arial"/>
              </a:rPr>
              <a:t>Focus on feature representation and  similarity metrics between</a:t>
            </a:r>
            <a:r>
              <a:rPr sz="3000" spc="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instances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Times New Roman"/>
              <a:cs typeface="Times New Roman"/>
            </a:endParaRPr>
          </a:p>
          <a:p>
            <a:pPr marL="469900" indent="-42799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k-Nearest Neighbors</a:t>
            </a:r>
            <a:r>
              <a:rPr sz="2600" b="1" spc="-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(kNN)</a:t>
            </a:r>
            <a:endParaRPr sz="2600">
              <a:latin typeface="Arial"/>
              <a:cs typeface="Arial"/>
            </a:endParaRPr>
          </a:p>
          <a:p>
            <a:pPr marL="469900" indent="-4279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Self-Organizing Maps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(SOM)</a:t>
            </a:r>
            <a:endParaRPr sz="2600">
              <a:latin typeface="Arial"/>
              <a:cs typeface="Arial"/>
            </a:endParaRPr>
          </a:p>
          <a:p>
            <a:pPr marL="469900" indent="-4279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Learning Vector Quantization</a:t>
            </a:r>
            <a:r>
              <a:rPr sz="2600" b="1" spc="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(LVQ)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Models: Kernel</a:t>
            </a:r>
            <a:r>
              <a:rPr spc="-35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792084" cy="364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63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Map input data into higher dimensional vector  space where the problem is easier to</a:t>
            </a:r>
            <a:r>
              <a:rPr sz="3000" spc="5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model.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Named after the “kernel trick” which computes  the inner product of images of pairs of</a:t>
            </a:r>
            <a:r>
              <a:rPr sz="3000" spc="5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data.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Times New Roman"/>
              <a:cs typeface="Times New Roman"/>
            </a:endParaRPr>
          </a:p>
          <a:p>
            <a:pPr marL="469900" indent="-42799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Support Vector Machines</a:t>
            </a:r>
            <a:r>
              <a:rPr sz="2600" b="1" spc="-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(SVM)</a:t>
            </a:r>
            <a:endParaRPr sz="2600">
              <a:latin typeface="Arial"/>
              <a:cs typeface="Arial"/>
            </a:endParaRPr>
          </a:p>
          <a:p>
            <a:pPr marL="469900" indent="-4279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Radial Basis Function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(RBF)</a:t>
            </a:r>
            <a:endParaRPr sz="2600">
              <a:latin typeface="Arial"/>
              <a:cs typeface="Arial"/>
            </a:endParaRPr>
          </a:p>
          <a:p>
            <a:pPr marL="469900" indent="-4279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2600" b="1" spc="-5" dirty="0">
                <a:latin typeface="Arial"/>
                <a:cs typeface="Arial"/>
              </a:rPr>
              <a:t>Linear Discriminant Analysis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(LDA)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Models: Artificial Neural</a:t>
            </a:r>
            <a:r>
              <a:rPr spc="5" dirty="0"/>
              <a:t> </a:t>
            </a:r>
            <a:r>
              <a:rPr spc="-5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65168"/>
            <a:ext cx="7963534" cy="455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450"/>
              </a:lnSpc>
            </a:pPr>
            <a:r>
              <a:rPr sz="2900" spc="-5" dirty="0">
                <a:latin typeface="Arial"/>
                <a:cs typeface="Arial"/>
              </a:rPr>
              <a:t>Inspired by biological neural networks, ANNs are  nonlinear function approximators that estimate  functions with a large number of</a:t>
            </a:r>
            <a:r>
              <a:rPr sz="2900" spc="4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inputs.</a:t>
            </a:r>
            <a:endParaRPr sz="2900">
              <a:latin typeface="Arial"/>
              <a:cs typeface="Arial"/>
            </a:endParaRPr>
          </a:p>
          <a:p>
            <a:pPr marL="469900" indent="-339090">
              <a:lnSpc>
                <a:spcPct val="100000"/>
              </a:lnSpc>
              <a:spcBef>
                <a:spcPts val="470"/>
              </a:spcBef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System of interconnected neurons that</a:t>
            </a:r>
            <a:r>
              <a:rPr sz="2600" spc="7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activate</a:t>
            </a:r>
            <a:endParaRPr sz="2600">
              <a:latin typeface="Arial"/>
              <a:cs typeface="Arial"/>
            </a:endParaRPr>
          </a:p>
          <a:p>
            <a:pPr marL="469900" indent="-339090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Deep learning extends simple networks</a:t>
            </a:r>
            <a:r>
              <a:rPr sz="2600" spc="9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recursively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Times New Roman"/>
              <a:cs typeface="Times New Roman"/>
            </a:endParaRPr>
          </a:p>
          <a:p>
            <a:pPr marL="469900" indent="-412750">
              <a:lnSpc>
                <a:spcPts val="2865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Perceptron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Back-Propagation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Hopfield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Restricted Boltzmann Machine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(RBM)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Deep Belief Networks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(DBN)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Models:</a:t>
            </a:r>
            <a:r>
              <a:rPr spc="-55" dirty="0"/>
              <a:t> </a:t>
            </a:r>
            <a:r>
              <a:rPr spc="-5" dirty="0"/>
              <a:t>Ensembles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8025765" cy="407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Models composed of multiple weak models that  are trained independently and whose outputs  are combined to make an overall</a:t>
            </a:r>
            <a:r>
              <a:rPr sz="3000" spc="6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prediction.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imes New Roman"/>
              <a:cs typeface="Times New Roman"/>
            </a:endParaRPr>
          </a:p>
          <a:p>
            <a:pPr marL="469900" indent="-412750">
              <a:lnSpc>
                <a:spcPts val="2865"/>
              </a:lnSpc>
              <a:spcBef>
                <a:spcPts val="5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Boosting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Bootstrapped Aggregation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(Bagging)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AdaBoost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Stacked Generalization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(blending)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Gradient Boosting Machines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(GBM)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Random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Forest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Models:</a:t>
            </a:r>
            <a:r>
              <a:rPr spc="-65" dirty="0"/>
              <a:t> </a:t>
            </a:r>
            <a:r>
              <a:rPr spc="-5" dirty="0"/>
              <a:t>Other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698" y="1746880"/>
            <a:ext cx="7624445" cy="345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The list before was not comprehensive, other  algorithm and model classes</a:t>
            </a:r>
            <a:r>
              <a:rPr sz="3000" spc="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include: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spcBef>
                <a:spcPts val="195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Conditional Random Fields</a:t>
            </a:r>
            <a:r>
              <a:rPr sz="3000" b="1" spc="-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(CRF)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Markovian Models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(HMMs)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Dimensionality Reduction (PCA,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PLS)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Rule Learning (Apriori,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Brill)</a:t>
            </a:r>
            <a:endParaRPr sz="3000">
              <a:latin typeface="Arial"/>
              <a:cs typeface="Arial"/>
            </a:endParaRPr>
          </a:p>
          <a:p>
            <a:pPr marL="471170" indent="-458470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More</a:t>
            </a:r>
            <a:r>
              <a:rPr sz="3000" b="1" spc="-8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864" y="2854405"/>
            <a:ext cx="7892415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0" marR="5080" indent="-724535">
              <a:lnSpc>
                <a:spcPct val="100699"/>
              </a:lnSpc>
            </a:pPr>
            <a:r>
              <a:rPr spc="-5" dirty="0"/>
              <a:t>An Architecture for Operationalizing  Machine Learning</a:t>
            </a:r>
            <a:r>
              <a:rPr spc="-25" dirty="0"/>
              <a:t> </a:t>
            </a:r>
            <a:r>
              <a:rPr spc="-5" dirty="0"/>
              <a:t>Algorithms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99" y="3079643"/>
            <a:ext cx="8771890" cy="2733675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99" y="3079643"/>
            <a:ext cx="8771890" cy="2733675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29822" y="3155209"/>
            <a:ext cx="225361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Operational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299" y="322574"/>
            <a:ext cx="8771890" cy="2733675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5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299" y="322574"/>
            <a:ext cx="8771890" cy="2733675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06023" y="398138"/>
            <a:ext cx="147764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</a:rPr>
              <a:t>Build</a:t>
            </a:r>
            <a:r>
              <a:rPr sz="2000" spc="-7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Phase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2291097" y="5997365"/>
            <a:ext cx="45593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Architecture of Machine Learning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474" y="753058"/>
            <a:ext cx="1504950" cy="1031875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436" y="645751"/>
            <a:ext cx="1494790" cy="838835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0953" y="541041"/>
            <a:ext cx="1507490" cy="835025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461" y="2222965"/>
            <a:ext cx="1748155" cy="421005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712219" y="654146"/>
          <a:ext cx="1343246" cy="113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402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FFFFFF"/>
                      </a:solidFill>
                      <a:prstDash val="solid"/>
                    </a:lnL>
                    <a:lnR w="19049">
                      <a:solidFill>
                        <a:srgbClr val="FFFFFF"/>
                      </a:solidFill>
                      <a:prstDash val="solid"/>
                    </a:lnR>
                    <a:lnT w="19049">
                      <a:solidFill>
                        <a:srgbClr val="FFFFFF"/>
                      </a:solidFill>
                      <a:prstDash val="solid"/>
                    </a:lnT>
                    <a:lnB w="19049">
                      <a:solidFill>
                        <a:srgbClr val="FFFFFF"/>
                      </a:solidFill>
                      <a:prstDash val="solid"/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FFFFFF"/>
                      </a:solidFill>
                      <a:prstDash val="solid"/>
                    </a:lnL>
                    <a:lnR w="19049">
                      <a:solidFill>
                        <a:srgbClr val="FFFFFF"/>
                      </a:solidFill>
                      <a:prstDash val="solid"/>
                    </a:lnR>
                    <a:lnT w="19049">
                      <a:solidFill>
                        <a:srgbClr val="FFFFFF"/>
                      </a:solidFill>
                      <a:prstDash val="solid"/>
                    </a:lnT>
                    <a:lnB w="19049">
                      <a:solidFill>
                        <a:srgbClr val="FFFFFF"/>
                      </a:solidFill>
                      <a:prstDash val="solid"/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820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FFFFFF"/>
                      </a:solidFill>
                      <a:prstDash val="solid"/>
                    </a:lnL>
                    <a:lnR w="19049">
                      <a:solidFill>
                        <a:srgbClr val="FFFFFF"/>
                      </a:solidFill>
                      <a:prstDash val="solid"/>
                    </a:lnR>
                    <a:lnT w="19049">
                      <a:solidFill>
                        <a:srgbClr val="FFFFFF"/>
                      </a:solidFill>
                      <a:prstDash val="solid"/>
                    </a:lnT>
                    <a:lnB w="19049">
                      <a:solidFill>
                        <a:srgbClr val="FFFFFF"/>
                      </a:solidFill>
                      <a:prstDash val="solid"/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76860" marR="264160" indent="-5080">
                        <a:lnSpc>
                          <a:spcPts val="1650"/>
                        </a:lnSpc>
                      </a:pPr>
                      <a:r>
                        <a:rPr sz="1400" dirty="0">
                          <a:solidFill>
                            <a:srgbClr val="F2F2F2"/>
                          </a:solidFill>
                          <a:latin typeface="Arial"/>
                          <a:cs typeface="Arial"/>
                        </a:rPr>
                        <a:t>Feature  Vectors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FFFFFF"/>
                      </a:solidFill>
                      <a:prstDash val="solid"/>
                    </a:lnL>
                    <a:lnR w="19049">
                      <a:solidFill>
                        <a:srgbClr val="FFFFFF"/>
                      </a:solidFill>
                      <a:prstDash val="solid"/>
                    </a:lnR>
                    <a:lnT w="19049">
                      <a:solidFill>
                        <a:srgbClr val="FFFFFF"/>
                      </a:solidFill>
                      <a:prstDash val="solid"/>
                    </a:lnT>
                    <a:lnB w="19049">
                      <a:solidFill>
                        <a:srgbClr val="FFFFFF"/>
                      </a:solidFill>
                      <a:prstDash val="solid"/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4787990" y="892775"/>
            <a:ext cx="1748155" cy="1812925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718" y="1134645"/>
            <a:ext cx="5562600" cy="141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Training</a:t>
            </a:r>
            <a:r>
              <a:rPr sz="1400" spc="-50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759325" marR="5080" indent="-40005" algn="r">
              <a:lnSpc>
                <a:spcPts val="165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Estimation  Algorithm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  <a:spcBef>
                <a:spcPts val="830"/>
              </a:spcBef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Labels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449" y="3815117"/>
            <a:ext cx="1748155" cy="111633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1548" y="4156579"/>
            <a:ext cx="8058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New</a:t>
            </a:r>
            <a:r>
              <a:rPr sz="1400" spc="-75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21744" y="3886817"/>
            <a:ext cx="1343660" cy="987425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55563" y="4156579"/>
            <a:ext cx="60706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3725" algn="l"/>
              </a:tabLst>
            </a:pPr>
            <a:r>
              <a:rPr sz="1400" u="heavy" dirty="0">
                <a:solidFill>
                  <a:srgbClr val="F2F2F2"/>
                </a:solid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89644" y="3886817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1744" y="4010216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1744" y="3886817"/>
            <a:ext cx="1343660" cy="987425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58429" y="4235634"/>
            <a:ext cx="6381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Feature  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48990" y="3645192"/>
            <a:ext cx="2039620" cy="147066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65777" y="4173930"/>
            <a:ext cx="8058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 marR="5080" indent="-148590">
              <a:lnSpc>
                <a:spcPts val="165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Predictive  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75486" y="4163769"/>
            <a:ext cx="37465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1315" algn="l"/>
              </a:tabLst>
            </a:pPr>
            <a:r>
              <a:rPr sz="1400" u="heavy" dirty="0">
                <a:solidFill>
                  <a:srgbClr val="F2F2F2"/>
                </a:solid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08985" y="4169991"/>
            <a:ext cx="1748155" cy="421005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75098" y="4268541"/>
            <a:ext cx="8159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2F2F2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8235" y="1158425"/>
            <a:ext cx="539115" cy="5715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7019" y="112696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68258" y="2433415"/>
            <a:ext cx="2861945" cy="635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9590" y="240829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4991" y="1157282"/>
            <a:ext cx="864869" cy="127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29564" y="112661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07369" y="434896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65016" y="4380441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34815" y="434896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61888" y="2705369"/>
            <a:ext cx="6350" cy="826135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36213" y="3530743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94786" y="434896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577" y="5997365"/>
            <a:ext cx="10928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Feedback!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149" y="851498"/>
            <a:ext cx="4191491" cy="4204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315" y="460274"/>
            <a:ext cx="3889242" cy="1032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315" y="1645446"/>
            <a:ext cx="3889242" cy="1372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315" y="3170698"/>
            <a:ext cx="3889242" cy="2320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What is</a:t>
            </a:r>
            <a:r>
              <a:rPr spc="-45" dirty="0"/>
              <a:t> </a:t>
            </a:r>
            <a:r>
              <a:rPr spc="-5" dirty="0"/>
              <a:t>Scikit-Learn?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980680" cy="405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2004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Extensions to SciPy (Scientific Python) are  called SciKits. SciKit-Learn provides machine  learning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algorithms.</a:t>
            </a:r>
            <a:endParaRPr sz="30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spcBef>
                <a:spcPts val="197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Algorithms for supervised &amp; unsupervised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Built on SciPy 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Standard Python API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Sits on top of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-5" dirty="0">
                <a:latin typeface="Arial"/>
                <a:cs typeface="Arial"/>
              </a:rPr>
              <a:t>libraries, LAPACK, LibSVM, and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Cython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Open Source: BSD License (part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Linux)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-5" dirty="0">
                <a:latin typeface="Arial"/>
                <a:cs typeface="Arial"/>
              </a:rPr>
              <a:t>Probably the best general ML framework out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Where did it come</a:t>
            </a:r>
            <a:r>
              <a:rPr spc="-45" dirty="0"/>
              <a:t> </a:t>
            </a:r>
            <a:r>
              <a:rPr spc="-5" dirty="0"/>
              <a:t>from?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898130" cy="381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Started as a Google </a:t>
            </a:r>
            <a:r>
              <a:rPr sz="3000" dirty="0">
                <a:latin typeface="Arial"/>
                <a:cs typeface="Arial"/>
              </a:rPr>
              <a:t>summer </a:t>
            </a:r>
            <a:r>
              <a:rPr sz="3000" spc="-5" dirty="0">
                <a:latin typeface="Arial"/>
                <a:cs typeface="Arial"/>
              </a:rPr>
              <a:t>of code project in  2007 by David Cournapeau, then used as a  thesis project by Matthieu</a:t>
            </a:r>
            <a:r>
              <a:rPr sz="3000" spc="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Brucher.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111125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 2010, INRIA pushed the first public release,  and sponsors the project, as do Google,  Tinyclues, and the Python Software  Foundation.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7543" y="5386589"/>
            <a:ext cx="2428870" cy="100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2009" y="5997365"/>
            <a:ext cx="4598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Is Machine Learning a one semester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course?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3933" y="944198"/>
            <a:ext cx="3081655" cy="3081655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4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8" y="1213156"/>
                </a:lnTo>
                <a:lnTo>
                  <a:pt x="45328" y="1168174"/>
                </a:lnTo>
                <a:lnTo>
                  <a:pt x="57081" y="1123707"/>
                </a:lnTo>
                <a:lnTo>
                  <a:pt x="70115" y="1079776"/>
                </a:lnTo>
                <a:lnTo>
                  <a:pt x="84409" y="1036401"/>
                </a:lnTo>
                <a:lnTo>
                  <a:pt x="99943" y="993606"/>
                </a:lnTo>
                <a:lnTo>
                  <a:pt x="116694" y="951410"/>
                </a:lnTo>
                <a:lnTo>
                  <a:pt x="134642" y="909835"/>
                </a:lnTo>
                <a:lnTo>
                  <a:pt x="153764" y="868903"/>
                </a:lnTo>
                <a:lnTo>
                  <a:pt x="174040" y="828634"/>
                </a:lnTo>
                <a:lnTo>
                  <a:pt x="195449" y="789050"/>
                </a:lnTo>
                <a:lnTo>
                  <a:pt x="217969" y="750173"/>
                </a:lnTo>
                <a:lnTo>
                  <a:pt x="241579" y="712023"/>
                </a:lnTo>
                <a:lnTo>
                  <a:pt x="266257" y="674623"/>
                </a:lnTo>
                <a:lnTo>
                  <a:pt x="291982" y="637992"/>
                </a:lnTo>
                <a:lnTo>
                  <a:pt x="318734" y="602153"/>
                </a:lnTo>
                <a:lnTo>
                  <a:pt x="346490" y="567127"/>
                </a:lnTo>
                <a:lnTo>
                  <a:pt x="375229" y="532935"/>
                </a:lnTo>
                <a:lnTo>
                  <a:pt x="404930" y="499599"/>
                </a:lnTo>
                <a:lnTo>
                  <a:pt x="435572" y="467139"/>
                </a:lnTo>
                <a:lnTo>
                  <a:pt x="467133" y="435577"/>
                </a:lnTo>
                <a:lnTo>
                  <a:pt x="499593" y="404935"/>
                </a:lnTo>
                <a:lnTo>
                  <a:pt x="532929" y="375234"/>
                </a:lnTo>
                <a:lnTo>
                  <a:pt x="567121" y="346494"/>
                </a:lnTo>
                <a:lnTo>
                  <a:pt x="602146" y="318738"/>
                </a:lnTo>
                <a:lnTo>
                  <a:pt x="637985" y="291986"/>
                </a:lnTo>
                <a:lnTo>
                  <a:pt x="674615" y="266260"/>
                </a:lnTo>
                <a:lnTo>
                  <a:pt x="712016" y="241582"/>
                </a:lnTo>
                <a:lnTo>
                  <a:pt x="750165" y="217972"/>
                </a:lnTo>
                <a:lnTo>
                  <a:pt x="789042" y="195452"/>
                </a:lnTo>
                <a:lnTo>
                  <a:pt x="828625" y="174043"/>
                </a:lnTo>
                <a:lnTo>
                  <a:pt x="868894" y="153766"/>
                </a:lnTo>
                <a:lnTo>
                  <a:pt x="909826" y="134643"/>
                </a:lnTo>
                <a:lnTo>
                  <a:pt x="951400" y="116696"/>
                </a:lnTo>
                <a:lnTo>
                  <a:pt x="993596" y="99944"/>
                </a:lnTo>
                <a:lnTo>
                  <a:pt x="1036391" y="84410"/>
                </a:lnTo>
                <a:lnTo>
                  <a:pt x="1079765" y="70116"/>
                </a:lnTo>
                <a:lnTo>
                  <a:pt x="1123696" y="57081"/>
                </a:lnTo>
                <a:lnTo>
                  <a:pt x="1168163" y="45328"/>
                </a:lnTo>
                <a:lnTo>
                  <a:pt x="1213145" y="34878"/>
                </a:lnTo>
                <a:lnTo>
                  <a:pt x="1258619" y="25753"/>
                </a:lnTo>
                <a:lnTo>
                  <a:pt x="1304566" y="17972"/>
                </a:lnTo>
                <a:lnTo>
                  <a:pt x="1350964" y="11559"/>
                </a:lnTo>
                <a:lnTo>
                  <a:pt x="1397790" y="6534"/>
                </a:lnTo>
                <a:lnTo>
                  <a:pt x="1445025" y="2918"/>
                </a:lnTo>
                <a:lnTo>
                  <a:pt x="1492647" y="733"/>
                </a:lnTo>
                <a:lnTo>
                  <a:pt x="1540634" y="0"/>
                </a:lnTo>
                <a:lnTo>
                  <a:pt x="1591618" y="842"/>
                </a:lnTo>
                <a:lnTo>
                  <a:pt x="1642391" y="3360"/>
                </a:lnTo>
                <a:lnTo>
                  <a:pt x="1692914" y="7538"/>
                </a:lnTo>
                <a:lnTo>
                  <a:pt x="1743151" y="13361"/>
                </a:lnTo>
                <a:lnTo>
                  <a:pt x="1793064" y="20812"/>
                </a:lnTo>
                <a:lnTo>
                  <a:pt x="1842615" y="29876"/>
                </a:lnTo>
                <a:lnTo>
                  <a:pt x="1891767" y="40538"/>
                </a:lnTo>
                <a:lnTo>
                  <a:pt x="1940482" y="52783"/>
                </a:lnTo>
                <a:lnTo>
                  <a:pt x="1988724" y="66594"/>
                </a:lnTo>
                <a:lnTo>
                  <a:pt x="2036455" y="81957"/>
                </a:lnTo>
                <a:lnTo>
                  <a:pt x="2083637" y="98855"/>
                </a:lnTo>
                <a:lnTo>
                  <a:pt x="2130233" y="117274"/>
                </a:lnTo>
                <a:lnTo>
                  <a:pt x="2176205" y="137198"/>
                </a:lnTo>
                <a:lnTo>
                  <a:pt x="2221517" y="158611"/>
                </a:lnTo>
                <a:lnTo>
                  <a:pt x="2266130" y="181497"/>
                </a:lnTo>
                <a:lnTo>
                  <a:pt x="2310008" y="205842"/>
                </a:lnTo>
                <a:lnTo>
                  <a:pt x="2353113" y="231630"/>
                </a:lnTo>
                <a:lnTo>
                  <a:pt x="2395407" y="258846"/>
                </a:lnTo>
                <a:lnTo>
                  <a:pt x="2436853" y="287473"/>
                </a:lnTo>
                <a:lnTo>
                  <a:pt x="2477414" y="317496"/>
                </a:lnTo>
                <a:lnTo>
                  <a:pt x="2517053" y="348901"/>
                </a:lnTo>
                <a:lnTo>
                  <a:pt x="2555731" y="381670"/>
                </a:lnTo>
                <a:lnTo>
                  <a:pt x="2593411" y="415790"/>
                </a:lnTo>
                <a:lnTo>
                  <a:pt x="2630057" y="451244"/>
                </a:lnTo>
                <a:lnTo>
                  <a:pt x="2665510" y="487889"/>
                </a:lnTo>
                <a:lnTo>
                  <a:pt x="2699630" y="525570"/>
                </a:lnTo>
                <a:lnTo>
                  <a:pt x="2732399" y="564248"/>
                </a:lnTo>
                <a:lnTo>
                  <a:pt x="2763804" y="603887"/>
                </a:lnTo>
                <a:lnTo>
                  <a:pt x="2793827" y="644448"/>
                </a:lnTo>
                <a:lnTo>
                  <a:pt x="2822454" y="685894"/>
                </a:lnTo>
                <a:lnTo>
                  <a:pt x="2849670" y="728188"/>
                </a:lnTo>
                <a:lnTo>
                  <a:pt x="2875458" y="771292"/>
                </a:lnTo>
                <a:lnTo>
                  <a:pt x="2899803" y="815170"/>
                </a:lnTo>
                <a:lnTo>
                  <a:pt x="2922691" y="859783"/>
                </a:lnTo>
                <a:lnTo>
                  <a:pt x="2944104" y="905094"/>
                </a:lnTo>
                <a:lnTo>
                  <a:pt x="2964028" y="951066"/>
                </a:lnTo>
                <a:lnTo>
                  <a:pt x="2982447" y="997661"/>
                </a:lnTo>
                <a:lnTo>
                  <a:pt x="2999346" y="1044842"/>
                </a:lnTo>
                <a:lnTo>
                  <a:pt x="3014709" y="1092572"/>
                </a:lnTo>
                <a:lnTo>
                  <a:pt x="3028521" y="1140813"/>
                </a:lnTo>
                <a:lnTo>
                  <a:pt x="3040766" y="1189527"/>
                </a:lnTo>
                <a:lnTo>
                  <a:pt x="3051428" y="1238678"/>
                </a:lnTo>
                <a:lnTo>
                  <a:pt x="3060493" y="1288227"/>
                </a:lnTo>
                <a:lnTo>
                  <a:pt x="3067944" y="1338138"/>
                </a:lnTo>
                <a:lnTo>
                  <a:pt x="3073767" y="1388373"/>
                </a:lnTo>
                <a:lnTo>
                  <a:pt x="3077945" y="1438894"/>
                </a:lnTo>
                <a:lnTo>
                  <a:pt x="3080463" y="1489664"/>
                </a:lnTo>
                <a:lnTo>
                  <a:pt x="3081306" y="1540646"/>
                </a:lnTo>
                <a:lnTo>
                  <a:pt x="3080573" y="1588633"/>
                </a:lnTo>
                <a:lnTo>
                  <a:pt x="3078387" y="1636255"/>
                </a:lnTo>
                <a:lnTo>
                  <a:pt x="3074772" y="1683490"/>
                </a:lnTo>
                <a:lnTo>
                  <a:pt x="3069746" y="1730317"/>
                </a:lnTo>
                <a:lnTo>
                  <a:pt x="3063333" y="1776714"/>
                </a:lnTo>
                <a:lnTo>
                  <a:pt x="3055552" y="1822661"/>
                </a:lnTo>
                <a:lnTo>
                  <a:pt x="3046427" y="1868136"/>
                </a:lnTo>
                <a:lnTo>
                  <a:pt x="3035977" y="1913118"/>
                </a:lnTo>
                <a:lnTo>
                  <a:pt x="3024224" y="1957585"/>
                </a:lnTo>
                <a:lnTo>
                  <a:pt x="3011189" y="2001516"/>
                </a:lnTo>
                <a:lnTo>
                  <a:pt x="2996894" y="2044890"/>
                </a:lnTo>
                <a:lnTo>
                  <a:pt x="2981361" y="2087686"/>
                </a:lnTo>
                <a:lnTo>
                  <a:pt x="2964609" y="2129882"/>
                </a:lnTo>
                <a:lnTo>
                  <a:pt x="2946661" y="2171457"/>
                </a:lnTo>
                <a:lnTo>
                  <a:pt x="2927538" y="2212389"/>
                </a:lnTo>
                <a:lnTo>
                  <a:pt x="2907261" y="2252658"/>
                </a:lnTo>
                <a:lnTo>
                  <a:pt x="2885852" y="2292241"/>
                </a:lnTo>
                <a:lnTo>
                  <a:pt x="2863332" y="2331119"/>
                </a:lnTo>
                <a:lnTo>
                  <a:pt x="2839722" y="2369268"/>
                </a:lnTo>
                <a:lnTo>
                  <a:pt x="2815043" y="2406669"/>
                </a:lnTo>
                <a:lnTo>
                  <a:pt x="2789317" y="2443300"/>
                </a:lnTo>
                <a:lnTo>
                  <a:pt x="2762565" y="2479139"/>
                </a:lnTo>
                <a:lnTo>
                  <a:pt x="2734809" y="2514165"/>
                </a:lnTo>
                <a:lnTo>
                  <a:pt x="2706069" y="2548357"/>
                </a:lnTo>
                <a:lnTo>
                  <a:pt x="2676367" y="2581693"/>
                </a:lnTo>
                <a:lnTo>
                  <a:pt x="2645724" y="2614153"/>
                </a:lnTo>
                <a:lnTo>
                  <a:pt x="2614162" y="2645715"/>
                </a:lnTo>
                <a:lnTo>
                  <a:pt x="2581702" y="2676357"/>
                </a:lnTo>
                <a:lnTo>
                  <a:pt x="2548365" y="2706058"/>
                </a:lnTo>
                <a:lnTo>
                  <a:pt x="2514173" y="2734798"/>
                </a:lnTo>
                <a:lnTo>
                  <a:pt x="2479146" y="2762554"/>
                </a:lnTo>
                <a:lnTo>
                  <a:pt x="2443307" y="2789306"/>
                </a:lnTo>
                <a:lnTo>
                  <a:pt x="2406676" y="2815032"/>
                </a:lnTo>
                <a:lnTo>
                  <a:pt x="2369274" y="2839710"/>
                </a:lnTo>
                <a:lnTo>
                  <a:pt x="2331124" y="2863320"/>
                </a:lnTo>
                <a:lnTo>
                  <a:pt x="2292246" y="2885841"/>
                </a:lnTo>
                <a:lnTo>
                  <a:pt x="2252662" y="2907250"/>
                </a:lnTo>
                <a:lnTo>
                  <a:pt x="2212392" y="2927526"/>
                </a:lnTo>
                <a:lnTo>
                  <a:pt x="2171459" y="2946649"/>
                </a:lnTo>
                <a:lnTo>
                  <a:pt x="2129884" y="2964597"/>
                </a:lnTo>
                <a:lnTo>
                  <a:pt x="2087687" y="2981348"/>
                </a:lnTo>
                <a:lnTo>
                  <a:pt x="2044890" y="2996882"/>
                </a:lnTo>
                <a:lnTo>
                  <a:pt x="2001515" y="3011177"/>
                </a:lnTo>
                <a:lnTo>
                  <a:pt x="1957583" y="3024211"/>
                </a:lnTo>
                <a:lnTo>
                  <a:pt x="1913115" y="3035964"/>
                </a:lnTo>
                <a:lnTo>
                  <a:pt x="1868132" y="3046414"/>
                </a:lnTo>
                <a:lnTo>
                  <a:pt x="1822656" y="3055540"/>
                </a:lnTo>
                <a:lnTo>
                  <a:pt x="1776708" y="3063320"/>
                </a:lnTo>
                <a:lnTo>
                  <a:pt x="1730310" y="3069734"/>
                </a:lnTo>
                <a:lnTo>
                  <a:pt x="1683481" y="3074759"/>
                </a:lnTo>
                <a:lnTo>
                  <a:pt x="1636245" y="3078375"/>
                </a:lnTo>
                <a:lnTo>
                  <a:pt x="1588622" y="3080560"/>
                </a:lnTo>
                <a:lnTo>
                  <a:pt x="1540634" y="3081293"/>
                </a:lnTo>
                <a:lnTo>
                  <a:pt x="1492647" y="3080560"/>
                </a:lnTo>
                <a:lnTo>
                  <a:pt x="1445025" y="3078375"/>
                </a:lnTo>
                <a:lnTo>
                  <a:pt x="1397790" y="3074759"/>
                </a:lnTo>
                <a:lnTo>
                  <a:pt x="1350964" y="3069734"/>
                </a:lnTo>
                <a:lnTo>
                  <a:pt x="1304566" y="3063320"/>
                </a:lnTo>
                <a:lnTo>
                  <a:pt x="1258619" y="3055540"/>
                </a:lnTo>
                <a:lnTo>
                  <a:pt x="1213145" y="3046414"/>
                </a:lnTo>
                <a:lnTo>
                  <a:pt x="1168163" y="3035964"/>
                </a:lnTo>
                <a:lnTo>
                  <a:pt x="1123696" y="3024211"/>
                </a:lnTo>
                <a:lnTo>
                  <a:pt x="1079765" y="3011177"/>
                </a:lnTo>
                <a:lnTo>
                  <a:pt x="1036391" y="2996882"/>
                </a:lnTo>
                <a:lnTo>
                  <a:pt x="993596" y="2981348"/>
                </a:lnTo>
                <a:lnTo>
                  <a:pt x="951400" y="2964597"/>
                </a:lnTo>
                <a:lnTo>
                  <a:pt x="909826" y="2946649"/>
                </a:lnTo>
                <a:lnTo>
                  <a:pt x="868894" y="2927526"/>
                </a:lnTo>
                <a:lnTo>
                  <a:pt x="828625" y="2907250"/>
                </a:lnTo>
                <a:lnTo>
                  <a:pt x="789042" y="2885841"/>
                </a:lnTo>
                <a:lnTo>
                  <a:pt x="750165" y="2863320"/>
                </a:lnTo>
                <a:lnTo>
                  <a:pt x="712016" y="2839710"/>
                </a:lnTo>
                <a:lnTo>
                  <a:pt x="674615" y="2815032"/>
                </a:lnTo>
                <a:lnTo>
                  <a:pt x="637985" y="2789306"/>
                </a:lnTo>
                <a:lnTo>
                  <a:pt x="602146" y="2762554"/>
                </a:lnTo>
                <a:lnTo>
                  <a:pt x="567121" y="2734798"/>
                </a:lnTo>
                <a:lnTo>
                  <a:pt x="532929" y="2706058"/>
                </a:lnTo>
                <a:lnTo>
                  <a:pt x="499593" y="2676357"/>
                </a:lnTo>
                <a:lnTo>
                  <a:pt x="467133" y="2645715"/>
                </a:lnTo>
                <a:lnTo>
                  <a:pt x="435572" y="2614153"/>
                </a:lnTo>
                <a:lnTo>
                  <a:pt x="404930" y="2581693"/>
                </a:lnTo>
                <a:lnTo>
                  <a:pt x="375229" y="2548357"/>
                </a:lnTo>
                <a:lnTo>
                  <a:pt x="346490" y="2514165"/>
                </a:lnTo>
                <a:lnTo>
                  <a:pt x="318734" y="2479139"/>
                </a:lnTo>
                <a:lnTo>
                  <a:pt x="291982" y="2443300"/>
                </a:lnTo>
                <a:lnTo>
                  <a:pt x="266257" y="2406669"/>
                </a:lnTo>
                <a:lnTo>
                  <a:pt x="241579" y="2369268"/>
                </a:lnTo>
                <a:lnTo>
                  <a:pt x="217969" y="2331119"/>
                </a:lnTo>
                <a:lnTo>
                  <a:pt x="195449" y="2292241"/>
                </a:lnTo>
                <a:lnTo>
                  <a:pt x="174040" y="2252658"/>
                </a:lnTo>
                <a:lnTo>
                  <a:pt x="153764" y="2212389"/>
                </a:lnTo>
                <a:lnTo>
                  <a:pt x="134642" y="2171457"/>
                </a:lnTo>
                <a:lnTo>
                  <a:pt x="116694" y="2129882"/>
                </a:lnTo>
                <a:lnTo>
                  <a:pt x="99943" y="2087686"/>
                </a:lnTo>
                <a:lnTo>
                  <a:pt x="84409" y="2044890"/>
                </a:lnTo>
                <a:lnTo>
                  <a:pt x="70115" y="2001516"/>
                </a:lnTo>
                <a:lnTo>
                  <a:pt x="57081" y="1957585"/>
                </a:lnTo>
                <a:lnTo>
                  <a:pt x="45328" y="1913118"/>
                </a:lnTo>
                <a:lnTo>
                  <a:pt x="34878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18201" y="2322288"/>
            <a:ext cx="104076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Statistics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68766" y="944198"/>
            <a:ext cx="3081655" cy="3081655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3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7" y="1213156"/>
                </a:lnTo>
                <a:lnTo>
                  <a:pt x="45327" y="1168174"/>
                </a:lnTo>
                <a:lnTo>
                  <a:pt x="57080" y="1123707"/>
                </a:lnTo>
                <a:lnTo>
                  <a:pt x="70114" y="1079776"/>
                </a:lnTo>
                <a:lnTo>
                  <a:pt x="84408" y="1036401"/>
                </a:lnTo>
                <a:lnTo>
                  <a:pt x="99941" y="993606"/>
                </a:lnTo>
                <a:lnTo>
                  <a:pt x="116692" y="951410"/>
                </a:lnTo>
                <a:lnTo>
                  <a:pt x="134639" y="909835"/>
                </a:lnTo>
                <a:lnTo>
                  <a:pt x="153762" y="868903"/>
                </a:lnTo>
                <a:lnTo>
                  <a:pt x="174038" y="828634"/>
                </a:lnTo>
                <a:lnTo>
                  <a:pt x="195446" y="789050"/>
                </a:lnTo>
                <a:lnTo>
                  <a:pt x="217966" y="750173"/>
                </a:lnTo>
                <a:lnTo>
                  <a:pt x="241575" y="712023"/>
                </a:lnTo>
                <a:lnTo>
                  <a:pt x="266253" y="674623"/>
                </a:lnTo>
                <a:lnTo>
                  <a:pt x="291978" y="637992"/>
                </a:lnTo>
                <a:lnTo>
                  <a:pt x="318729" y="602153"/>
                </a:lnTo>
                <a:lnTo>
                  <a:pt x="346485" y="567127"/>
                </a:lnTo>
                <a:lnTo>
                  <a:pt x="375224" y="532935"/>
                </a:lnTo>
                <a:lnTo>
                  <a:pt x="404924" y="499599"/>
                </a:lnTo>
                <a:lnTo>
                  <a:pt x="435566" y="467139"/>
                </a:lnTo>
                <a:lnTo>
                  <a:pt x="467127" y="435577"/>
                </a:lnTo>
                <a:lnTo>
                  <a:pt x="499586" y="404935"/>
                </a:lnTo>
                <a:lnTo>
                  <a:pt x="532922" y="375234"/>
                </a:lnTo>
                <a:lnTo>
                  <a:pt x="567113" y="346494"/>
                </a:lnTo>
                <a:lnTo>
                  <a:pt x="602139" y="318738"/>
                </a:lnTo>
                <a:lnTo>
                  <a:pt x="637977" y="291986"/>
                </a:lnTo>
                <a:lnTo>
                  <a:pt x="674607" y="266260"/>
                </a:lnTo>
                <a:lnTo>
                  <a:pt x="712007" y="241582"/>
                </a:lnTo>
                <a:lnTo>
                  <a:pt x="750156" y="217972"/>
                </a:lnTo>
                <a:lnTo>
                  <a:pt x="789033" y="195452"/>
                </a:lnTo>
                <a:lnTo>
                  <a:pt x="828616" y="174043"/>
                </a:lnTo>
                <a:lnTo>
                  <a:pt x="868884" y="153766"/>
                </a:lnTo>
                <a:lnTo>
                  <a:pt x="909815" y="134643"/>
                </a:lnTo>
                <a:lnTo>
                  <a:pt x="951390" y="116696"/>
                </a:lnTo>
                <a:lnTo>
                  <a:pt x="993585" y="99944"/>
                </a:lnTo>
                <a:lnTo>
                  <a:pt x="1036380" y="84410"/>
                </a:lnTo>
                <a:lnTo>
                  <a:pt x="1079754" y="70116"/>
                </a:lnTo>
                <a:lnTo>
                  <a:pt x="1123685" y="57081"/>
                </a:lnTo>
                <a:lnTo>
                  <a:pt x="1168151" y="45328"/>
                </a:lnTo>
                <a:lnTo>
                  <a:pt x="1213133" y="34878"/>
                </a:lnTo>
                <a:lnTo>
                  <a:pt x="1258607" y="25753"/>
                </a:lnTo>
                <a:lnTo>
                  <a:pt x="1304554" y="17972"/>
                </a:lnTo>
                <a:lnTo>
                  <a:pt x="1350951" y="11559"/>
                </a:lnTo>
                <a:lnTo>
                  <a:pt x="1397778" y="6534"/>
                </a:lnTo>
                <a:lnTo>
                  <a:pt x="1445013" y="2918"/>
                </a:lnTo>
                <a:lnTo>
                  <a:pt x="1492634" y="733"/>
                </a:lnTo>
                <a:lnTo>
                  <a:pt x="1540621" y="0"/>
                </a:lnTo>
                <a:lnTo>
                  <a:pt x="1591606" y="842"/>
                </a:lnTo>
                <a:lnTo>
                  <a:pt x="1642379" y="3360"/>
                </a:lnTo>
                <a:lnTo>
                  <a:pt x="1692902" y="7538"/>
                </a:lnTo>
                <a:lnTo>
                  <a:pt x="1743139" y="13361"/>
                </a:lnTo>
                <a:lnTo>
                  <a:pt x="1793051" y="20812"/>
                </a:lnTo>
                <a:lnTo>
                  <a:pt x="1842602" y="29876"/>
                </a:lnTo>
                <a:lnTo>
                  <a:pt x="1891754" y="40538"/>
                </a:lnTo>
                <a:lnTo>
                  <a:pt x="1940470" y="52783"/>
                </a:lnTo>
                <a:lnTo>
                  <a:pt x="1988712" y="66594"/>
                </a:lnTo>
                <a:lnTo>
                  <a:pt x="2036442" y="81957"/>
                </a:lnTo>
                <a:lnTo>
                  <a:pt x="2083624" y="98855"/>
                </a:lnTo>
                <a:lnTo>
                  <a:pt x="2130220" y="117274"/>
                </a:lnTo>
                <a:lnTo>
                  <a:pt x="2176193" y="137198"/>
                </a:lnTo>
                <a:lnTo>
                  <a:pt x="2221505" y="158611"/>
                </a:lnTo>
                <a:lnTo>
                  <a:pt x="2266118" y="181497"/>
                </a:lnTo>
                <a:lnTo>
                  <a:pt x="2309996" y="205842"/>
                </a:lnTo>
                <a:lnTo>
                  <a:pt x="2353100" y="231630"/>
                </a:lnTo>
                <a:lnTo>
                  <a:pt x="2395395" y="258846"/>
                </a:lnTo>
                <a:lnTo>
                  <a:pt x="2436841" y="287473"/>
                </a:lnTo>
                <a:lnTo>
                  <a:pt x="2477402" y="317496"/>
                </a:lnTo>
                <a:lnTo>
                  <a:pt x="2517040" y="348901"/>
                </a:lnTo>
                <a:lnTo>
                  <a:pt x="2555718" y="381670"/>
                </a:lnTo>
                <a:lnTo>
                  <a:pt x="2593399" y="415790"/>
                </a:lnTo>
                <a:lnTo>
                  <a:pt x="2630044" y="451244"/>
                </a:lnTo>
                <a:lnTo>
                  <a:pt x="2665498" y="487889"/>
                </a:lnTo>
                <a:lnTo>
                  <a:pt x="2699617" y="525570"/>
                </a:lnTo>
                <a:lnTo>
                  <a:pt x="2732386" y="564248"/>
                </a:lnTo>
                <a:lnTo>
                  <a:pt x="2763789" y="603887"/>
                </a:lnTo>
                <a:lnTo>
                  <a:pt x="2793812" y="644448"/>
                </a:lnTo>
                <a:lnTo>
                  <a:pt x="2822438" y="685894"/>
                </a:lnTo>
                <a:lnTo>
                  <a:pt x="2849652" y="728188"/>
                </a:lnTo>
                <a:lnTo>
                  <a:pt x="2875439" y="771292"/>
                </a:lnTo>
                <a:lnTo>
                  <a:pt x="2899783" y="815170"/>
                </a:lnTo>
                <a:lnTo>
                  <a:pt x="2922669" y="859783"/>
                </a:lnTo>
                <a:lnTo>
                  <a:pt x="2944080" y="905094"/>
                </a:lnTo>
                <a:lnTo>
                  <a:pt x="2964003" y="951066"/>
                </a:lnTo>
                <a:lnTo>
                  <a:pt x="2982421" y="997661"/>
                </a:lnTo>
                <a:lnTo>
                  <a:pt x="2999318" y="1044842"/>
                </a:lnTo>
                <a:lnTo>
                  <a:pt x="3014679" y="1092572"/>
                </a:lnTo>
                <a:lnTo>
                  <a:pt x="3028490" y="1140813"/>
                </a:lnTo>
                <a:lnTo>
                  <a:pt x="3040733" y="1189527"/>
                </a:lnTo>
                <a:lnTo>
                  <a:pt x="3051395" y="1238678"/>
                </a:lnTo>
                <a:lnTo>
                  <a:pt x="3060458" y="1288227"/>
                </a:lnTo>
                <a:lnTo>
                  <a:pt x="3067908" y="1338138"/>
                </a:lnTo>
                <a:lnTo>
                  <a:pt x="3073730" y="1388373"/>
                </a:lnTo>
                <a:lnTo>
                  <a:pt x="3077908" y="1438894"/>
                </a:lnTo>
                <a:lnTo>
                  <a:pt x="3080426" y="1489664"/>
                </a:lnTo>
                <a:lnTo>
                  <a:pt x="3081268" y="1540646"/>
                </a:lnTo>
                <a:lnTo>
                  <a:pt x="3080535" y="1588633"/>
                </a:lnTo>
                <a:lnTo>
                  <a:pt x="3078350" y="1636255"/>
                </a:lnTo>
                <a:lnTo>
                  <a:pt x="3074734" y="1683490"/>
                </a:lnTo>
                <a:lnTo>
                  <a:pt x="3069709" y="1730317"/>
                </a:lnTo>
                <a:lnTo>
                  <a:pt x="3063296" y="1776714"/>
                </a:lnTo>
                <a:lnTo>
                  <a:pt x="3055516" y="1822661"/>
                </a:lnTo>
                <a:lnTo>
                  <a:pt x="3046390" y="1868136"/>
                </a:lnTo>
                <a:lnTo>
                  <a:pt x="3035941" y="1913118"/>
                </a:lnTo>
                <a:lnTo>
                  <a:pt x="3024188" y="1957585"/>
                </a:lnTo>
                <a:lnTo>
                  <a:pt x="3011154" y="2001516"/>
                </a:lnTo>
                <a:lnTo>
                  <a:pt x="2996860" y="2044890"/>
                </a:lnTo>
                <a:lnTo>
                  <a:pt x="2981326" y="2087686"/>
                </a:lnTo>
                <a:lnTo>
                  <a:pt x="2964575" y="2129882"/>
                </a:lnTo>
                <a:lnTo>
                  <a:pt x="2946628" y="2171457"/>
                </a:lnTo>
                <a:lnTo>
                  <a:pt x="2927506" y="2212389"/>
                </a:lnTo>
                <a:lnTo>
                  <a:pt x="2907229" y="2252658"/>
                </a:lnTo>
                <a:lnTo>
                  <a:pt x="2885821" y="2292241"/>
                </a:lnTo>
                <a:lnTo>
                  <a:pt x="2863301" y="2331119"/>
                </a:lnTo>
                <a:lnTo>
                  <a:pt x="2839692" y="2369268"/>
                </a:lnTo>
                <a:lnTo>
                  <a:pt x="2815013" y="2406669"/>
                </a:lnTo>
                <a:lnTo>
                  <a:pt x="2789288" y="2443300"/>
                </a:lnTo>
                <a:lnTo>
                  <a:pt x="2762537" y="2479139"/>
                </a:lnTo>
                <a:lnTo>
                  <a:pt x="2734781" y="2514165"/>
                </a:lnTo>
                <a:lnTo>
                  <a:pt x="2706042" y="2548357"/>
                </a:lnTo>
                <a:lnTo>
                  <a:pt x="2676341" y="2581693"/>
                </a:lnTo>
                <a:lnTo>
                  <a:pt x="2645699" y="2614153"/>
                </a:lnTo>
                <a:lnTo>
                  <a:pt x="2614137" y="2645715"/>
                </a:lnTo>
                <a:lnTo>
                  <a:pt x="2581678" y="2676357"/>
                </a:lnTo>
                <a:lnTo>
                  <a:pt x="2548342" y="2706058"/>
                </a:lnTo>
                <a:lnTo>
                  <a:pt x="2514150" y="2734798"/>
                </a:lnTo>
                <a:lnTo>
                  <a:pt x="2479124" y="2762554"/>
                </a:lnTo>
                <a:lnTo>
                  <a:pt x="2443285" y="2789306"/>
                </a:lnTo>
                <a:lnTo>
                  <a:pt x="2406655" y="2815032"/>
                </a:lnTo>
                <a:lnTo>
                  <a:pt x="2369254" y="2839710"/>
                </a:lnTo>
                <a:lnTo>
                  <a:pt x="2331105" y="2863320"/>
                </a:lnTo>
                <a:lnTo>
                  <a:pt x="2292227" y="2885841"/>
                </a:lnTo>
                <a:lnTo>
                  <a:pt x="2252644" y="2907250"/>
                </a:lnTo>
                <a:lnTo>
                  <a:pt x="2212375" y="2927526"/>
                </a:lnTo>
                <a:lnTo>
                  <a:pt x="2171442" y="2946649"/>
                </a:lnTo>
                <a:lnTo>
                  <a:pt x="2129867" y="2964597"/>
                </a:lnTo>
                <a:lnTo>
                  <a:pt x="2087671" y="2981348"/>
                </a:lnTo>
                <a:lnTo>
                  <a:pt x="2044875" y="2996882"/>
                </a:lnTo>
                <a:lnTo>
                  <a:pt x="2001501" y="3011177"/>
                </a:lnTo>
                <a:lnTo>
                  <a:pt x="1957569" y="3024211"/>
                </a:lnTo>
                <a:lnTo>
                  <a:pt x="1913101" y="3035964"/>
                </a:lnTo>
                <a:lnTo>
                  <a:pt x="1868119" y="3046414"/>
                </a:lnTo>
                <a:lnTo>
                  <a:pt x="1822643" y="3055540"/>
                </a:lnTo>
                <a:lnTo>
                  <a:pt x="1776695" y="3063320"/>
                </a:lnTo>
                <a:lnTo>
                  <a:pt x="1730297" y="3069734"/>
                </a:lnTo>
                <a:lnTo>
                  <a:pt x="1683469" y="3074759"/>
                </a:lnTo>
                <a:lnTo>
                  <a:pt x="1636233" y="3078375"/>
                </a:lnTo>
                <a:lnTo>
                  <a:pt x="1588610" y="3080560"/>
                </a:lnTo>
                <a:lnTo>
                  <a:pt x="1540621" y="3081293"/>
                </a:lnTo>
                <a:lnTo>
                  <a:pt x="1492634" y="3080560"/>
                </a:lnTo>
                <a:lnTo>
                  <a:pt x="1445013" y="3078375"/>
                </a:lnTo>
                <a:lnTo>
                  <a:pt x="1397778" y="3074759"/>
                </a:lnTo>
                <a:lnTo>
                  <a:pt x="1350951" y="3069734"/>
                </a:lnTo>
                <a:lnTo>
                  <a:pt x="1304554" y="3063320"/>
                </a:lnTo>
                <a:lnTo>
                  <a:pt x="1258607" y="3055540"/>
                </a:lnTo>
                <a:lnTo>
                  <a:pt x="1213133" y="3046414"/>
                </a:lnTo>
                <a:lnTo>
                  <a:pt x="1168151" y="3035964"/>
                </a:lnTo>
                <a:lnTo>
                  <a:pt x="1123685" y="3024211"/>
                </a:lnTo>
                <a:lnTo>
                  <a:pt x="1079754" y="3011177"/>
                </a:lnTo>
                <a:lnTo>
                  <a:pt x="1036380" y="2996882"/>
                </a:lnTo>
                <a:lnTo>
                  <a:pt x="993585" y="2981348"/>
                </a:lnTo>
                <a:lnTo>
                  <a:pt x="951390" y="2964597"/>
                </a:lnTo>
                <a:lnTo>
                  <a:pt x="909815" y="2946649"/>
                </a:lnTo>
                <a:lnTo>
                  <a:pt x="868884" y="2927526"/>
                </a:lnTo>
                <a:lnTo>
                  <a:pt x="828616" y="2907250"/>
                </a:lnTo>
                <a:lnTo>
                  <a:pt x="789033" y="2885841"/>
                </a:lnTo>
                <a:lnTo>
                  <a:pt x="750156" y="2863320"/>
                </a:lnTo>
                <a:lnTo>
                  <a:pt x="712007" y="2839710"/>
                </a:lnTo>
                <a:lnTo>
                  <a:pt x="674607" y="2815032"/>
                </a:lnTo>
                <a:lnTo>
                  <a:pt x="637977" y="2789306"/>
                </a:lnTo>
                <a:lnTo>
                  <a:pt x="602139" y="2762554"/>
                </a:lnTo>
                <a:lnTo>
                  <a:pt x="567113" y="2734798"/>
                </a:lnTo>
                <a:lnTo>
                  <a:pt x="532922" y="2706058"/>
                </a:lnTo>
                <a:lnTo>
                  <a:pt x="499586" y="2676357"/>
                </a:lnTo>
                <a:lnTo>
                  <a:pt x="467127" y="2645715"/>
                </a:lnTo>
                <a:lnTo>
                  <a:pt x="435566" y="2614153"/>
                </a:lnTo>
                <a:lnTo>
                  <a:pt x="404924" y="2581693"/>
                </a:lnTo>
                <a:lnTo>
                  <a:pt x="375224" y="2548357"/>
                </a:lnTo>
                <a:lnTo>
                  <a:pt x="346485" y="2514165"/>
                </a:lnTo>
                <a:lnTo>
                  <a:pt x="318729" y="2479139"/>
                </a:lnTo>
                <a:lnTo>
                  <a:pt x="291978" y="2443300"/>
                </a:lnTo>
                <a:lnTo>
                  <a:pt x="266253" y="2406669"/>
                </a:lnTo>
                <a:lnTo>
                  <a:pt x="241575" y="2369268"/>
                </a:lnTo>
                <a:lnTo>
                  <a:pt x="217966" y="2331119"/>
                </a:lnTo>
                <a:lnTo>
                  <a:pt x="195446" y="2292241"/>
                </a:lnTo>
                <a:lnTo>
                  <a:pt x="174038" y="2252658"/>
                </a:lnTo>
                <a:lnTo>
                  <a:pt x="153762" y="2212389"/>
                </a:lnTo>
                <a:lnTo>
                  <a:pt x="134639" y="2171457"/>
                </a:lnTo>
                <a:lnTo>
                  <a:pt x="116692" y="2129882"/>
                </a:lnTo>
                <a:lnTo>
                  <a:pt x="99941" y="2087686"/>
                </a:lnTo>
                <a:lnTo>
                  <a:pt x="84408" y="2044890"/>
                </a:lnTo>
                <a:lnTo>
                  <a:pt x="70114" y="2001516"/>
                </a:lnTo>
                <a:lnTo>
                  <a:pt x="57080" y="1957585"/>
                </a:lnTo>
                <a:lnTo>
                  <a:pt x="45327" y="1913118"/>
                </a:lnTo>
                <a:lnTo>
                  <a:pt x="34877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3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15880" y="2169888"/>
            <a:ext cx="13100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560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Artificial  Intelligence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1318" y="2567594"/>
            <a:ext cx="3081655" cy="3081655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8"/>
                </a:lnTo>
                <a:lnTo>
                  <a:pt x="6534" y="1397803"/>
                </a:lnTo>
                <a:lnTo>
                  <a:pt x="11559" y="1350976"/>
                </a:lnTo>
                <a:lnTo>
                  <a:pt x="17973" y="1304578"/>
                </a:lnTo>
                <a:lnTo>
                  <a:pt x="25753" y="1258632"/>
                </a:lnTo>
                <a:lnTo>
                  <a:pt x="34879" y="1213157"/>
                </a:lnTo>
                <a:lnTo>
                  <a:pt x="45329" y="1168175"/>
                </a:lnTo>
                <a:lnTo>
                  <a:pt x="57082" y="1123708"/>
                </a:lnTo>
                <a:lnTo>
                  <a:pt x="70116" y="1079776"/>
                </a:lnTo>
                <a:lnTo>
                  <a:pt x="84411" y="1036402"/>
                </a:lnTo>
                <a:lnTo>
                  <a:pt x="99945" y="993607"/>
                </a:lnTo>
                <a:lnTo>
                  <a:pt x="116696" y="951411"/>
                </a:lnTo>
                <a:lnTo>
                  <a:pt x="134644" y="909836"/>
                </a:lnTo>
                <a:lnTo>
                  <a:pt x="153767" y="868904"/>
                </a:lnTo>
                <a:lnTo>
                  <a:pt x="174044" y="828635"/>
                </a:lnTo>
                <a:lnTo>
                  <a:pt x="195453" y="789052"/>
                </a:lnTo>
                <a:lnTo>
                  <a:pt x="217973" y="750174"/>
                </a:lnTo>
                <a:lnTo>
                  <a:pt x="241584" y="712025"/>
                </a:lnTo>
                <a:lnTo>
                  <a:pt x="266262" y="674624"/>
                </a:lnTo>
                <a:lnTo>
                  <a:pt x="291988" y="637993"/>
                </a:lnTo>
                <a:lnTo>
                  <a:pt x="318740" y="602154"/>
                </a:lnTo>
                <a:lnTo>
                  <a:pt x="346497" y="567128"/>
                </a:lnTo>
                <a:lnTo>
                  <a:pt x="375237" y="532936"/>
                </a:lnTo>
                <a:lnTo>
                  <a:pt x="404939" y="499600"/>
                </a:lnTo>
                <a:lnTo>
                  <a:pt x="435581" y="467140"/>
                </a:lnTo>
                <a:lnTo>
                  <a:pt x="467143" y="435578"/>
                </a:lnTo>
                <a:lnTo>
                  <a:pt x="499603" y="404936"/>
                </a:lnTo>
                <a:lnTo>
                  <a:pt x="532940" y="375234"/>
                </a:lnTo>
                <a:lnTo>
                  <a:pt x="567133" y="346495"/>
                </a:lnTo>
                <a:lnTo>
                  <a:pt x="602159" y="318738"/>
                </a:lnTo>
                <a:lnTo>
                  <a:pt x="637999" y="291987"/>
                </a:lnTo>
                <a:lnTo>
                  <a:pt x="674630" y="266261"/>
                </a:lnTo>
                <a:lnTo>
                  <a:pt x="712031" y="241582"/>
                </a:lnTo>
                <a:lnTo>
                  <a:pt x="750181" y="217972"/>
                </a:lnTo>
                <a:lnTo>
                  <a:pt x="789059" y="195452"/>
                </a:lnTo>
                <a:lnTo>
                  <a:pt x="828644" y="174043"/>
                </a:lnTo>
                <a:lnTo>
                  <a:pt x="868913" y="153767"/>
                </a:lnTo>
                <a:lnTo>
                  <a:pt x="909846" y="134644"/>
                </a:lnTo>
                <a:lnTo>
                  <a:pt x="951422" y="116696"/>
                </a:lnTo>
                <a:lnTo>
                  <a:pt x="993618" y="99944"/>
                </a:lnTo>
                <a:lnTo>
                  <a:pt x="1036415" y="84411"/>
                </a:lnTo>
                <a:lnTo>
                  <a:pt x="1079790" y="70116"/>
                </a:lnTo>
                <a:lnTo>
                  <a:pt x="1123722" y="57081"/>
                </a:lnTo>
                <a:lnTo>
                  <a:pt x="1168190" y="45329"/>
                </a:lnTo>
                <a:lnTo>
                  <a:pt x="1213173" y="34879"/>
                </a:lnTo>
                <a:lnTo>
                  <a:pt x="1258649" y="25753"/>
                </a:lnTo>
                <a:lnTo>
                  <a:pt x="1304597" y="17972"/>
                </a:lnTo>
                <a:lnTo>
                  <a:pt x="1350996" y="11559"/>
                </a:lnTo>
                <a:lnTo>
                  <a:pt x="1397824" y="6534"/>
                </a:lnTo>
                <a:lnTo>
                  <a:pt x="1445060" y="2918"/>
                </a:lnTo>
                <a:lnTo>
                  <a:pt x="1492683" y="733"/>
                </a:lnTo>
                <a:lnTo>
                  <a:pt x="1540671" y="0"/>
                </a:lnTo>
                <a:lnTo>
                  <a:pt x="1591653" y="842"/>
                </a:lnTo>
                <a:lnTo>
                  <a:pt x="1642423" y="3361"/>
                </a:lnTo>
                <a:lnTo>
                  <a:pt x="1692944" y="7539"/>
                </a:lnTo>
                <a:lnTo>
                  <a:pt x="1743178" y="13361"/>
                </a:lnTo>
                <a:lnTo>
                  <a:pt x="1793088" y="20812"/>
                </a:lnTo>
                <a:lnTo>
                  <a:pt x="1842638" y="29877"/>
                </a:lnTo>
                <a:lnTo>
                  <a:pt x="1891788" y="40540"/>
                </a:lnTo>
                <a:lnTo>
                  <a:pt x="1940502" y="52785"/>
                </a:lnTo>
                <a:lnTo>
                  <a:pt x="1988743" y="66596"/>
                </a:lnTo>
                <a:lnTo>
                  <a:pt x="2036472" y="81959"/>
                </a:lnTo>
                <a:lnTo>
                  <a:pt x="2083653" y="98858"/>
                </a:lnTo>
                <a:lnTo>
                  <a:pt x="2130248" y="117277"/>
                </a:lnTo>
                <a:lnTo>
                  <a:pt x="2176220" y="137201"/>
                </a:lnTo>
                <a:lnTo>
                  <a:pt x="2221531" y="158615"/>
                </a:lnTo>
                <a:lnTo>
                  <a:pt x="2266144" y="181502"/>
                </a:lnTo>
                <a:lnTo>
                  <a:pt x="2310022" y="205847"/>
                </a:lnTo>
                <a:lnTo>
                  <a:pt x="2353126" y="231635"/>
                </a:lnTo>
                <a:lnTo>
                  <a:pt x="2395420" y="258851"/>
                </a:lnTo>
                <a:lnTo>
                  <a:pt x="2436866" y="287478"/>
                </a:lnTo>
                <a:lnTo>
                  <a:pt x="2477427" y="317502"/>
                </a:lnTo>
                <a:lnTo>
                  <a:pt x="2517065" y="348906"/>
                </a:lnTo>
                <a:lnTo>
                  <a:pt x="2555743" y="381676"/>
                </a:lnTo>
                <a:lnTo>
                  <a:pt x="2593424" y="415795"/>
                </a:lnTo>
                <a:lnTo>
                  <a:pt x="2630069" y="451249"/>
                </a:lnTo>
                <a:lnTo>
                  <a:pt x="2665523" y="487894"/>
                </a:lnTo>
                <a:lnTo>
                  <a:pt x="2699642" y="525575"/>
                </a:lnTo>
                <a:lnTo>
                  <a:pt x="2732411" y="564253"/>
                </a:lnTo>
                <a:lnTo>
                  <a:pt x="2763814" y="603891"/>
                </a:lnTo>
                <a:lnTo>
                  <a:pt x="2793837" y="644452"/>
                </a:lnTo>
                <a:lnTo>
                  <a:pt x="2822463" y="685898"/>
                </a:lnTo>
                <a:lnTo>
                  <a:pt x="2849677" y="728192"/>
                </a:lnTo>
                <a:lnTo>
                  <a:pt x="2875464" y="771296"/>
                </a:lnTo>
                <a:lnTo>
                  <a:pt x="2899808" y="815173"/>
                </a:lnTo>
                <a:lnTo>
                  <a:pt x="2922694" y="859786"/>
                </a:lnTo>
                <a:lnTo>
                  <a:pt x="2944105" y="905098"/>
                </a:lnTo>
                <a:lnTo>
                  <a:pt x="2964028" y="951069"/>
                </a:lnTo>
                <a:lnTo>
                  <a:pt x="2982446" y="997665"/>
                </a:lnTo>
                <a:lnTo>
                  <a:pt x="2999343" y="1044846"/>
                </a:lnTo>
                <a:lnTo>
                  <a:pt x="3014704" y="1092575"/>
                </a:lnTo>
                <a:lnTo>
                  <a:pt x="3028515" y="1140816"/>
                </a:lnTo>
                <a:lnTo>
                  <a:pt x="3040758" y="1189530"/>
                </a:lnTo>
                <a:lnTo>
                  <a:pt x="3051420" y="1238680"/>
                </a:lnTo>
                <a:lnTo>
                  <a:pt x="3060483" y="1288229"/>
                </a:lnTo>
                <a:lnTo>
                  <a:pt x="3067933" y="1338140"/>
                </a:lnTo>
                <a:lnTo>
                  <a:pt x="3073755" y="1388374"/>
                </a:lnTo>
                <a:lnTo>
                  <a:pt x="3077933" y="1438895"/>
                </a:lnTo>
                <a:lnTo>
                  <a:pt x="3080451" y="1489665"/>
                </a:lnTo>
                <a:lnTo>
                  <a:pt x="3081293" y="1540646"/>
                </a:lnTo>
                <a:lnTo>
                  <a:pt x="3080560" y="1588633"/>
                </a:lnTo>
                <a:lnTo>
                  <a:pt x="3078375" y="1636255"/>
                </a:lnTo>
                <a:lnTo>
                  <a:pt x="3074759" y="1683490"/>
                </a:lnTo>
                <a:lnTo>
                  <a:pt x="3069734" y="1730317"/>
                </a:lnTo>
                <a:lnTo>
                  <a:pt x="3063321" y="1776714"/>
                </a:lnTo>
                <a:lnTo>
                  <a:pt x="3055541" y="1822661"/>
                </a:lnTo>
                <a:lnTo>
                  <a:pt x="3046415" y="1868136"/>
                </a:lnTo>
                <a:lnTo>
                  <a:pt x="3035966" y="1913118"/>
                </a:lnTo>
                <a:lnTo>
                  <a:pt x="3024213" y="1957585"/>
                </a:lnTo>
                <a:lnTo>
                  <a:pt x="3011179" y="2001516"/>
                </a:lnTo>
                <a:lnTo>
                  <a:pt x="2996885" y="2044890"/>
                </a:lnTo>
                <a:lnTo>
                  <a:pt x="2981352" y="2087686"/>
                </a:lnTo>
                <a:lnTo>
                  <a:pt x="2964601" y="2129882"/>
                </a:lnTo>
                <a:lnTo>
                  <a:pt x="2946653" y="2171457"/>
                </a:lnTo>
                <a:lnTo>
                  <a:pt x="2927531" y="2212389"/>
                </a:lnTo>
                <a:lnTo>
                  <a:pt x="2907255" y="2252658"/>
                </a:lnTo>
                <a:lnTo>
                  <a:pt x="2885847" y="2292241"/>
                </a:lnTo>
                <a:lnTo>
                  <a:pt x="2863327" y="2331119"/>
                </a:lnTo>
                <a:lnTo>
                  <a:pt x="2839718" y="2369268"/>
                </a:lnTo>
                <a:lnTo>
                  <a:pt x="2815040" y="2406669"/>
                </a:lnTo>
                <a:lnTo>
                  <a:pt x="2789315" y="2443300"/>
                </a:lnTo>
                <a:lnTo>
                  <a:pt x="2762564" y="2479139"/>
                </a:lnTo>
                <a:lnTo>
                  <a:pt x="2734808" y="2514165"/>
                </a:lnTo>
                <a:lnTo>
                  <a:pt x="2706069" y="2548357"/>
                </a:lnTo>
                <a:lnTo>
                  <a:pt x="2676368" y="2581693"/>
                </a:lnTo>
                <a:lnTo>
                  <a:pt x="2645727" y="2614153"/>
                </a:lnTo>
                <a:lnTo>
                  <a:pt x="2614166" y="2645715"/>
                </a:lnTo>
                <a:lnTo>
                  <a:pt x="2581707" y="2676357"/>
                </a:lnTo>
                <a:lnTo>
                  <a:pt x="2548371" y="2706058"/>
                </a:lnTo>
                <a:lnTo>
                  <a:pt x="2514180" y="2734798"/>
                </a:lnTo>
                <a:lnTo>
                  <a:pt x="2479154" y="2762554"/>
                </a:lnTo>
                <a:lnTo>
                  <a:pt x="2443316" y="2789306"/>
                </a:lnTo>
                <a:lnTo>
                  <a:pt x="2406686" y="2815032"/>
                </a:lnTo>
                <a:lnTo>
                  <a:pt x="2369286" y="2839710"/>
                </a:lnTo>
                <a:lnTo>
                  <a:pt x="2331137" y="2863320"/>
                </a:lnTo>
                <a:lnTo>
                  <a:pt x="2292260" y="2885841"/>
                </a:lnTo>
                <a:lnTo>
                  <a:pt x="2252677" y="2907250"/>
                </a:lnTo>
                <a:lnTo>
                  <a:pt x="2212409" y="2927526"/>
                </a:lnTo>
                <a:lnTo>
                  <a:pt x="2171477" y="2946649"/>
                </a:lnTo>
                <a:lnTo>
                  <a:pt x="2129903" y="2964597"/>
                </a:lnTo>
                <a:lnTo>
                  <a:pt x="2087708" y="2981348"/>
                </a:lnTo>
                <a:lnTo>
                  <a:pt x="2044913" y="2996882"/>
                </a:lnTo>
                <a:lnTo>
                  <a:pt x="2001539" y="3011177"/>
                </a:lnTo>
                <a:lnTo>
                  <a:pt x="1957608" y="3024211"/>
                </a:lnTo>
                <a:lnTo>
                  <a:pt x="1913141" y="3035964"/>
                </a:lnTo>
                <a:lnTo>
                  <a:pt x="1868160" y="3046414"/>
                </a:lnTo>
                <a:lnTo>
                  <a:pt x="1822685" y="3055540"/>
                </a:lnTo>
                <a:lnTo>
                  <a:pt x="1776739" y="3063320"/>
                </a:lnTo>
                <a:lnTo>
                  <a:pt x="1730341" y="3069734"/>
                </a:lnTo>
                <a:lnTo>
                  <a:pt x="1683515" y="3074759"/>
                </a:lnTo>
                <a:lnTo>
                  <a:pt x="1636280" y="3078375"/>
                </a:lnTo>
                <a:lnTo>
                  <a:pt x="1588658" y="3080560"/>
                </a:lnTo>
                <a:lnTo>
                  <a:pt x="1540671" y="3081293"/>
                </a:lnTo>
                <a:lnTo>
                  <a:pt x="1492683" y="3080560"/>
                </a:lnTo>
                <a:lnTo>
                  <a:pt x="1445060" y="3078375"/>
                </a:lnTo>
                <a:lnTo>
                  <a:pt x="1397824" y="3074759"/>
                </a:lnTo>
                <a:lnTo>
                  <a:pt x="1350996" y="3069734"/>
                </a:lnTo>
                <a:lnTo>
                  <a:pt x="1304597" y="3063320"/>
                </a:lnTo>
                <a:lnTo>
                  <a:pt x="1258649" y="3055540"/>
                </a:lnTo>
                <a:lnTo>
                  <a:pt x="1213173" y="3046414"/>
                </a:lnTo>
                <a:lnTo>
                  <a:pt x="1168190" y="3035964"/>
                </a:lnTo>
                <a:lnTo>
                  <a:pt x="1123722" y="3024211"/>
                </a:lnTo>
                <a:lnTo>
                  <a:pt x="1079790" y="3011177"/>
                </a:lnTo>
                <a:lnTo>
                  <a:pt x="1036415" y="2996882"/>
                </a:lnTo>
                <a:lnTo>
                  <a:pt x="993618" y="2981348"/>
                </a:lnTo>
                <a:lnTo>
                  <a:pt x="951422" y="2964597"/>
                </a:lnTo>
                <a:lnTo>
                  <a:pt x="909846" y="2946649"/>
                </a:lnTo>
                <a:lnTo>
                  <a:pt x="868913" y="2927526"/>
                </a:lnTo>
                <a:lnTo>
                  <a:pt x="828644" y="2907250"/>
                </a:lnTo>
                <a:lnTo>
                  <a:pt x="789059" y="2885841"/>
                </a:lnTo>
                <a:lnTo>
                  <a:pt x="750181" y="2863320"/>
                </a:lnTo>
                <a:lnTo>
                  <a:pt x="712031" y="2839710"/>
                </a:lnTo>
                <a:lnTo>
                  <a:pt x="674630" y="2815032"/>
                </a:lnTo>
                <a:lnTo>
                  <a:pt x="637999" y="2789306"/>
                </a:lnTo>
                <a:lnTo>
                  <a:pt x="602159" y="2762554"/>
                </a:lnTo>
                <a:lnTo>
                  <a:pt x="567133" y="2734798"/>
                </a:lnTo>
                <a:lnTo>
                  <a:pt x="532940" y="2706058"/>
                </a:lnTo>
                <a:lnTo>
                  <a:pt x="499603" y="2676357"/>
                </a:lnTo>
                <a:lnTo>
                  <a:pt x="467143" y="2645715"/>
                </a:lnTo>
                <a:lnTo>
                  <a:pt x="435581" y="2614153"/>
                </a:lnTo>
                <a:lnTo>
                  <a:pt x="404939" y="2581693"/>
                </a:lnTo>
                <a:lnTo>
                  <a:pt x="375237" y="2548357"/>
                </a:lnTo>
                <a:lnTo>
                  <a:pt x="346497" y="2514165"/>
                </a:lnTo>
                <a:lnTo>
                  <a:pt x="318740" y="2479139"/>
                </a:lnTo>
                <a:lnTo>
                  <a:pt x="291988" y="2443300"/>
                </a:lnTo>
                <a:lnTo>
                  <a:pt x="266262" y="2406669"/>
                </a:lnTo>
                <a:lnTo>
                  <a:pt x="241584" y="2369268"/>
                </a:lnTo>
                <a:lnTo>
                  <a:pt x="217973" y="2331119"/>
                </a:lnTo>
                <a:lnTo>
                  <a:pt x="195453" y="2292241"/>
                </a:lnTo>
                <a:lnTo>
                  <a:pt x="174044" y="2252658"/>
                </a:lnTo>
                <a:lnTo>
                  <a:pt x="153767" y="2212389"/>
                </a:lnTo>
                <a:lnTo>
                  <a:pt x="134644" y="2171457"/>
                </a:lnTo>
                <a:lnTo>
                  <a:pt x="116696" y="2129882"/>
                </a:lnTo>
                <a:lnTo>
                  <a:pt x="99945" y="2087686"/>
                </a:lnTo>
                <a:lnTo>
                  <a:pt x="84411" y="2044890"/>
                </a:lnTo>
                <a:lnTo>
                  <a:pt x="70116" y="2001516"/>
                </a:lnTo>
                <a:lnTo>
                  <a:pt x="57082" y="1957585"/>
                </a:lnTo>
                <a:lnTo>
                  <a:pt x="45329" y="1913118"/>
                </a:lnTo>
                <a:lnTo>
                  <a:pt x="34879" y="1868136"/>
                </a:lnTo>
                <a:lnTo>
                  <a:pt x="25753" y="1822661"/>
                </a:lnTo>
                <a:lnTo>
                  <a:pt x="17973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1891" y="4492155"/>
            <a:ext cx="114046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Computer  Science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6921" y="1022810"/>
            <a:ext cx="85534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Probability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8122" y="1547936"/>
            <a:ext cx="11125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Normalization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223" y="2073057"/>
            <a:ext cx="10033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Distributions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8672" y="625311"/>
            <a:ext cx="8750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Smoothing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23" y="2598179"/>
            <a:ext cx="12801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Bayes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723" y="3123310"/>
            <a:ext cx="9245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8023" y="3587643"/>
            <a:ext cx="4997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Logits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5662" y="625311"/>
            <a:ext cx="7175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6184" y="989385"/>
            <a:ext cx="13392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0309" y="3750806"/>
            <a:ext cx="23672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Natural Language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2505" y="1529324"/>
            <a:ext cx="11811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Reinforcement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4234" y="2069257"/>
            <a:ext cx="11715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Neural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74234" y="2590569"/>
            <a:ext cx="13392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52733" y="3061179"/>
            <a:ext cx="15170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Anomaly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23144" y="3976720"/>
            <a:ext cx="6381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Entropy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7948" y="5249753"/>
            <a:ext cx="18923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Function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Approximation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09116" y="4830129"/>
            <a:ext cx="9740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5239" y="5249743"/>
            <a:ext cx="1408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Graph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07487" y="4339478"/>
            <a:ext cx="1013460" cy="71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4160">
              <a:lnSpc>
                <a:spcPct val="165000"/>
              </a:lnSpc>
            </a:pPr>
            <a:r>
              <a:rPr sz="1400" spc="-5" dirty="0">
                <a:latin typeface="Arial"/>
                <a:cs typeface="Arial"/>
              </a:rPr>
              <a:t>Big Data  Optimization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Primary</a:t>
            </a:r>
            <a:r>
              <a:rPr spc="-5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422" y="1747896"/>
            <a:ext cx="7916545" cy="386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410" indent="-346710">
              <a:lnSpc>
                <a:spcPct val="100000"/>
              </a:lnSpc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Generalized Linear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SVMs, kNN, Bayes, Decision Trees,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Ensembles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Clustering and Density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algorithms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dirty="0">
                <a:latin typeface="Arial"/>
                <a:cs typeface="Arial"/>
              </a:rPr>
              <a:t>Cross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Validation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Grid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Pipelining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Model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Evaluations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Dataset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Transformations</a:t>
            </a:r>
            <a:endParaRPr sz="2800">
              <a:latin typeface="Arial"/>
              <a:cs typeface="Arial"/>
            </a:endParaRPr>
          </a:p>
          <a:p>
            <a:pPr marL="359410" indent="-346710">
              <a:lnSpc>
                <a:spcPct val="100000"/>
              </a:lnSpc>
              <a:spcBef>
                <a:spcPts val="15"/>
              </a:spcBef>
              <a:buChar char="-"/>
              <a:tabLst>
                <a:tab pos="359410" algn="l"/>
                <a:tab pos="360045" algn="l"/>
              </a:tabLst>
            </a:pPr>
            <a:r>
              <a:rPr sz="2800" spc="-5" dirty="0">
                <a:latin typeface="Arial"/>
                <a:cs typeface="Arial"/>
              </a:rPr>
              <a:t>Dataset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Loading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3974" y="5997365"/>
            <a:ext cx="2374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 Guide 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Scikit-Learn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236" y="776473"/>
            <a:ext cx="8595495" cy="4770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711" y="766948"/>
            <a:ext cx="8615045" cy="4789805"/>
          </a:xfrm>
          <a:custGeom>
            <a:avLst/>
            <a:gdLst/>
            <a:ahLst/>
            <a:cxnLst/>
            <a:rect l="l" t="t" r="r" b="b"/>
            <a:pathLst>
              <a:path w="8615045" h="4789805">
                <a:moveTo>
                  <a:pt x="0" y="0"/>
                </a:moveTo>
                <a:lnTo>
                  <a:pt x="8614545" y="0"/>
                </a:lnTo>
                <a:lnTo>
                  <a:pt x="8614545" y="4789540"/>
                </a:lnTo>
                <a:lnTo>
                  <a:pt x="0" y="478954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746880"/>
            <a:ext cx="7930515" cy="350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479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O</a:t>
            </a:r>
            <a:r>
              <a:rPr sz="3000" i="1" spc="-5" dirty="0">
                <a:latin typeface="Arial"/>
                <a:cs typeface="Arial"/>
              </a:rPr>
              <a:t>bject-oriented </a:t>
            </a:r>
            <a:r>
              <a:rPr sz="3000" spc="-5" dirty="0">
                <a:latin typeface="Arial"/>
                <a:cs typeface="Arial"/>
              </a:rPr>
              <a:t>interface centered around the  concept of an </a:t>
            </a:r>
            <a:r>
              <a:rPr sz="3000" i="1" spc="-5" dirty="0">
                <a:latin typeface="Arial"/>
                <a:cs typeface="Arial"/>
              </a:rPr>
              <a:t>Estimator</a:t>
            </a:r>
            <a:r>
              <a:rPr sz="3000" spc="-5" dirty="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469265" marR="5080">
              <a:lnSpc>
                <a:spcPts val="2850"/>
              </a:lnSpc>
              <a:spcBef>
                <a:spcPts val="2090"/>
              </a:spcBef>
            </a:pPr>
            <a:r>
              <a:rPr sz="2400" spc="-5" dirty="0">
                <a:latin typeface="Arial"/>
                <a:cs typeface="Arial"/>
              </a:rPr>
              <a:t>“An estimator is any object that learns from data; it </a:t>
            </a:r>
            <a:r>
              <a:rPr sz="2400" dirty="0">
                <a:latin typeface="Arial"/>
                <a:cs typeface="Arial"/>
              </a:rPr>
              <a:t>may  </a:t>
            </a:r>
            <a:r>
              <a:rPr sz="2400" spc="-5" dirty="0">
                <a:latin typeface="Arial"/>
                <a:cs typeface="Arial"/>
              </a:rPr>
              <a:t>be a classification, regression or clustering algorithm or  a transformer that extracts/filters useful features from  raw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  <a:tabLst>
                <a:tab pos="4692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Scikit-Learn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Tutorial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Scikit-Learn</a:t>
            </a:r>
            <a:r>
              <a:rPr spc="-60" dirty="0"/>
              <a:t> </a:t>
            </a:r>
            <a:r>
              <a:rPr spc="-5" dirty="0"/>
              <a:t>API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6651" y="5997365"/>
            <a:ext cx="31483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The Scikit-Learn Estimator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574" y="1129574"/>
            <a:ext cx="3376295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01F"/>
                </a:solidFill>
                <a:latin typeface="Consolas"/>
                <a:cs typeface="Consolas"/>
              </a:rPr>
              <a:t>class</a:t>
            </a:r>
            <a:r>
              <a:rPr sz="2000" spc="-30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E83B5"/>
                </a:solidFill>
                <a:latin typeface="Consolas"/>
                <a:cs typeface="Consolas"/>
              </a:rPr>
              <a:t>Estimator</a:t>
            </a:r>
            <a:r>
              <a:rPr sz="2000" b="0" spc="-5" dirty="0">
                <a:latin typeface="Consolas"/>
                <a:cs typeface="Consolas"/>
              </a:rPr>
              <a:t>(</a:t>
            </a:r>
            <a:r>
              <a:rPr sz="2000" b="0" spc="-5" dirty="0">
                <a:solidFill>
                  <a:srgbClr val="00701F"/>
                </a:solidFill>
                <a:latin typeface="Consolas"/>
                <a:cs typeface="Consolas"/>
              </a:rPr>
              <a:t>object</a:t>
            </a:r>
            <a:r>
              <a:rPr sz="2000" b="0" spc="-5" dirty="0">
                <a:latin typeface="Consolas"/>
                <a:cs typeface="Consolas"/>
              </a:rPr>
              <a:t>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3956" y="1834424"/>
            <a:ext cx="5191760" cy="315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01F"/>
                </a:solidFill>
                <a:latin typeface="Consolas"/>
                <a:cs typeface="Consolas"/>
              </a:rPr>
              <a:t>def </a:t>
            </a:r>
            <a:r>
              <a:rPr sz="2000" spc="-5" dirty="0">
                <a:solidFill>
                  <a:srgbClr val="05287E"/>
                </a:solidFill>
                <a:latin typeface="Consolas"/>
                <a:cs typeface="Consolas"/>
              </a:rPr>
              <a:t>fit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701F"/>
                </a:solidFill>
                <a:latin typeface="Consolas"/>
                <a:cs typeface="Consolas"/>
              </a:rPr>
              <a:t>self</a:t>
            </a:r>
            <a:r>
              <a:rPr sz="2000" spc="-5" dirty="0">
                <a:latin typeface="Consolas"/>
                <a:cs typeface="Consolas"/>
              </a:rPr>
              <a:t>, </a:t>
            </a:r>
            <a:r>
              <a:rPr sz="2000" dirty="0">
                <a:latin typeface="Consolas"/>
                <a:cs typeface="Consolas"/>
              </a:rPr>
              <a:t>X,</a:t>
            </a:r>
            <a:r>
              <a:rPr sz="2000" spc="-50" dirty="0">
                <a:latin typeface="Consolas"/>
                <a:cs typeface="Consolas"/>
              </a:rPr>
              <a:t> </a:t>
            </a:r>
            <a:r>
              <a:rPr sz="2000" spc="-5" dirty="0">
                <a:latin typeface="Consolas"/>
                <a:cs typeface="Consolas"/>
              </a:rPr>
              <a:t>y</a:t>
            </a:r>
            <a:r>
              <a:rPr sz="20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00701F"/>
                </a:solidFill>
                <a:latin typeface="Consolas"/>
                <a:cs typeface="Consolas"/>
              </a:rPr>
              <a:t>None</a:t>
            </a:r>
            <a:r>
              <a:rPr sz="2000" spc="-5" dirty="0">
                <a:latin typeface="Consolas"/>
                <a:cs typeface="Consolas"/>
              </a:rPr>
              <a:t>):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i="1" dirty="0">
                <a:solidFill>
                  <a:srgbClr val="3F70A0"/>
                </a:solidFill>
                <a:latin typeface="Consolas"/>
                <a:cs typeface="Consolas"/>
              </a:rPr>
              <a:t>"""Fits estimator to data.</a:t>
            </a:r>
            <a:r>
              <a:rPr sz="2000" i="1" spc="-120" dirty="0">
                <a:solidFill>
                  <a:srgbClr val="3F70A0"/>
                </a:solidFill>
                <a:latin typeface="Consolas"/>
                <a:cs typeface="Consolas"/>
              </a:rPr>
              <a:t> </a:t>
            </a:r>
            <a:r>
              <a:rPr sz="2000" i="1" dirty="0">
                <a:solidFill>
                  <a:srgbClr val="3F70A0"/>
                </a:solidFill>
                <a:latin typeface="Consolas"/>
                <a:cs typeface="Consolas"/>
              </a:rPr>
              <a:t>"""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i="1" dirty="0">
                <a:solidFill>
                  <a:srgbClr val="60A0AF"/>
                </a:solidFill>
                <a:latin typeface="Consolas"/>
                <a:cs typeface="Consolas"/>
              </a:rPr>
              <a:t># set state of</a:t>
            </a:r>
            <a:r>
              <a:rPr sz="2000" i="1" spc="-120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2000" i="1" dirty="0">
                <a:solidFill>
                  <a:srgbClr val="60A0AF"/>
                </a:solidFill>
                <a:latin typeface="Consolas"/>
                <a:cs typeface="Consolas"/>
              </a:rPr>
              <a:t>``self``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00701F"/>
                </a:solidFill>
                <a:latin typeface="Consolas"/>
                <a:cs typeface="Consolas"/>
              </a:rPr>
              <a:t>return</a:t>
            </a:r>
            <a:r>
              <a:rPr sz="2000"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701F"/>
                </a:solidFill>
                <a:latin typeface="Consolas"/>
                <a:cs typeface="Consolas"/>
              </a:rPr>
              <a:t>self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01F"/>
                </a:solidFill>
                <a:latin typeface="Consolas"/>
                <a:cs typeface="Consolas"/>
              </a:rPr>
              <a:t>def </a:t>
            </a:r>
            <a:r>
              <a:rPr sz="2000" spc="-5" dirty="0">
                <a:solidFill>
                  <a:srgbClr val="05287E"/>
                </a:solidFill>
                <a:latin typeface="Consolas"/>
                <a:cs typeface="Consolas"/>
              </a:rPr>
              <a:t>predict</a:t>
            </a:r>
            <a:r>
              <a:rPr sz="2000" spc="-5" dirty="0"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00701F"/>
                </a:solidFill>
                <a:latin typeface="Consolas"/>
                <a:cs typeface="Consolas"/>
              </a:rPr>
              <a:t>self</a:t>
            </a:r>
            <a:r>
              <a:rPr sz="2000" spc="-5" dirty="0">
                <a:latin typeface="Consolas"/>
                <a:cs typeface="Consolas"/>
              </a:rPr>
              <a:t>,</a:t>
            </a:r>
            <a:r>
              <a:rPr sz="2000" spc="-6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X):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i="1" dirty="0">
                <a:solidFill>
                  <a:srgbClr val="3F70A0"/>
                </a:solidFill>
                <a:latin typeface="Consolas"/>
                <a:cs typeface="Consolas"/>
              </a:rPr>
              <a:t>"""Predict response of ``X``.</a:t>
            </a:r>
            <a:r>
              <a:rPr sz="2000" i="1" spc="-120" dirty="0">
                <a:solidFill>
                  <a:srgbClr val="3F70A0"/>
                </a:solidFill>
                <a:latin typeface="Consolas"/>
                <a:cs typeface="Consolas"/>
              </a:rPr>
              <a:t> </a:t>
            </a:r>
            <a:r>
              <a:rPr sz="2000" i="1" dirty="0">
                <a:solidFill>
                  <a:srgbClr val="3F70A0"/>
                </a:solidFill>
                <a:latin typeface="Consolas"/>
                <a:cs typeface="Consolas"/>
              </a:rPr>
              <a:t>"""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i="1" dirty="0">
                <a:solidFill>
                  <a:srgbClr val="60A0AF"/>
                </a:solidFill>
                <a:latin typeface="Consolas"/>
                <a:cs typeface="Consolas"/>
              </a:rPr>
              <a:t># compute predictions</a:t>
            </a:r>
            <a:r>
              <a:rPr sz="2000" i="1" spc="-114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2000" i="1" dirty="0">
                <a:solidFill>
                  <a:srgbClr val="60A0AF"/>
                </a:solidFill>
                <a:latin typeface="Consolas"/>
                <a:cs typeface="Consolas"/>
              </a:rPr>
              <a:t>``pred``</a:t>
            </a:r>
            <a:endParaRPr sz="2000">
              <a:latin typeface="Consolas"/>
              <a:cs typeface="Consolas"/>
            </a:endParaRPr>
          </a:p>
          <a:p>
            <a:pPr marL="570865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00701F"/>
                </a:solidFill>
                <a:latin typeface="Consolas"/>
                <a:cs typeface="Consolas"/>
              </a:rPr>
              <a:t>return</a:t>
            </a:r>
            <a:r>
              <a:rPr sz="2000"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pred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348" y="1746880"/>
            <a:ext cx="7589520" cy="373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indent="-354965">
              <a:lnSpc>
                <a:spcPct val="100000"/>
              </a:lnSpc>
              <a:buFont typeface="Arial"/>
              <a:buChar char="-"/>
              <a:tabLst>
                <a:tab pos="450215" algn="l"/>
                <a:tab pos="450850" algn="l"/>
              </a:tabLst>
            </a:pPr>
            <a:r>
              <a:rPr sz="3000" dirty="0">
                <a:latin typeface="Consolas"/>
                <a:cs typeface="Consolas"/>
              </a:rPr>
              <a:t>fit(X,y)</a:t>
            </a:r>
            <a:r>
              <a:rPr sz="3000" spc="-815" dirty="0">
                <a:latin typeface="Consolas"/>
                <a:cs typeface="Consolas"/>
              </a:rPr>
              <a:t> </a:t>
            </a:r>
            <a:r>
              <a:rPr sz="3000" spc="-5" dirty="0">
                <a:latin typeface="Arial"/>
                <a:cs typeface="Arial"/>
              </a:rPr>
              <a:t>sets the state of the estimator.</a:t>
            </a:r>
            <a:endParaRPr sz="3000">
              <a:latin typeface="Arial"/>
              <a:cs typeface="Arial"/>
            </a:endParaRPr>
          </a:p>
          <a:p>
            <a:pPr marL="450215" indent="-354965">
              <a:lnSpc>
                <a:spcPct val="100000"/>
              </a:lnSpc>
              <a:spcBef>
                <a:spcPts val="975"/>
              </a:spcBef>
              <a:buFont typeface="Arial"/>
              <a:buChar char="-"/>
              <a:tabLst>
                <a:tab pos="450215" algn="l"/>
                <a:tab pos="450850" algn="l"/>
              </a:tabLst>
            </a:pPr>
            <a:r>
              <a:rPr sz="3000" dirty="0">
                <a:latin typeface="Consolas"/>
                <a:cs typeface="Consolas"/>
              </a:rPr>
              <a:t>X</a:t>
            </a:r>
            <a:r>
              <a:rPr sz="3000" spc="-790" dirty="0">
                <a:latin typeface="Consolas"/>
                <a:cs typeface="Consolas"/>
              </a:rPr>
              <a:t> </a:t>
            </a:r>
            <a:r>
              <a:rPr sz="3000" spc="-5" dirty="0">
                <a:latin typeface="Arial"/>
                <a:cs typeface="Arial"/>
              </a:rPr>
              <a:t>is usually a 2D numpy array of shape</a:t>
            </a:r>
            <a:endParaRPr sz="3000">
              <a:latin typeface="Arial"/>
              <a:cs typeface="Arial"/>
            </a:endParaRPr>
          </a:p>
          <a:p>
            <a:pPr marL="450215">
              <a:lnSpc>
                <a:spcPct val="100000"/>
              </a:lnSpc>
            </a:pPr>
            <a:r>
              <a:rPr sz="3000" dirty="0">
                <a:latin typeface="Consolas"/>
                <a:cs typeface="Consolas"/>
              </a:rPr>
              <a:t>(num_samples,</a:t>
            </a:r>
            <a:r>
              <a:rPr sz="3000" spc="-105" dirty="0">
                <a:latin typeface="Consolas"/>
                <a:cs typeface="Consolas"/>
              </a:rPr>
              <a:t> </a:t>
            </a:r>
            <a:r>
              <a:rPr sz="3000" dirty="0">
                <a:latin typeface="Consolas"/>
                <a:cs typeface="Consolas"/>
              </a:rPr>
              <a:t>num_features).</a:t>
            </a:r>
            <a:endParaRPr sz="3000">
              <a:latin typeface="Consolas"/>
              <a:cs typeface="Consolas"/>
            </a:endParaRPr>
          </a:p>
          <a:p>
            <a:pPr marL="450215" indent="-437515">
              <a:lnSpc>
                <a:spcPct val="100000"/>
              </a:lnSpc>
              <a:spcBef>
                <a:spcPts val="975"/>
              </a:spcBef>
              <a:buChar char="-"/>
              <a:tabLst>
                <a:tab pos="450850" algn="l"/>
                <a:tab pos="869315" algn="l"/>
              </a:tabLst>
            </a:pPr>
            <a:r>
              <a:rPr sz="3000" dirty="0">
                <a:latin typeface="Consolas"/>
                <a:cs typeface="Consolas"/>
              </a:rPr>
              <a:t>y	</a:t>
            </a:r>
            <a:r>
              <a:rPr sz="3000" spc="-5" dirty="0">
                <a:latin typeface="Arial"/>
                <a:cs typeface="Arial"/>
              </a:rPr>
              <a:t>is a 1D array with shape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dirty="0">
                <a:latin typeface="Consolas"/>
                <a:cs typeface="Consolas"/>
              </a:rPr>
              <a:t>(n_samples,)</a:t>
            </a:r>
            <a:endParaRPr sz="3000">
              <a:latin typeface="Consolas"/>
              <a:cs typeface="Consolas"/>
            </a:endParaRPr>
          </a:p>
          <a:p>
            <a:pPr marL="450215" indent="-437515">
              <a:lnSpc>
                <a:spcPct val="100000"/>
              </a:lnSpc>
              <a:spcBef>
                <a:spcPts val="975"/>
              </a:spcBef>
              <a:buChar char="-"/>
              <a:tabLst>
                <a:tab pos="450850" algn="l"/>
                <a:tab pos="2754630" algn="l"/>
              </a:tabLst>
            </a:pPr>
            <a:r>
              <a:rPr sz="3000" dirty="0">
                <a:latin typeface="Consolas"/>
                <a:cs typeface="Consolas"/>
              </a:rPr>
              <a:t>predict(X)	</a:t>
            </a:r>
            <a:r>
              <a:rPr sz="3000" spc="-5" dirty="0">
                <a:latin typeface="Arial"/>
                <a:cs typeface="Arial"/>
              </a:rPr>
              <a:t>returns the class or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value</a:t>
            </a:r>
            <a:endParaRPr sz="3000">
              <a:latin typeface="Arial"/>
              <a:cs typeface="Arial"/>
            </a:endParaRPr>
          </a:p>
          <a:p>
            <a:pPr marL="450215" marR="391160" indent="-437515">
              <a:lnSpc>
                <a:spcPct val="100000"/>
              </a:lnSpc>
              <a:spcBef>
                <a:spcPts val="975"/>
              </a:spcBef>
              <a:buChar char="-"/>
              <a:tabLst>
                <a:tab pos="450850" algn="l"/>
                <a:tab pos="1697355" algn="l"/>
              </a:tabLst>
            </a:pPr>
            <a:r>
              <a:rPr sz="3000" dirty="0">
                <a:latin typeface="Consolas"/>
                <a:cs typeface="Consolas"/>
              </a:rPr>
              <a:t>predict_proba()</a:t>
            </a:r>
            <a:r>
              <a:rPr sz="3000" spc="-844" dirty="0">
                <a:latin typeface="Consolas"/>
                <a:cs typeface="Consolas"/>
              </a:rPr>
              <a:t> </a:t>
            </a:r>
            <a:r>
              <a:rPr sz="3000" spc="-5" dirty="0">
                <a:latin typeface="Arial"/>
                <a:cs typeface="Arial"/>
              </a:rPr>
              <a:t>returns a 2D array of  shape	</a:t>
            </a:r>
            <a:r>
              <a:rPr sz="3000" dirty="0">
                <a:latin typeface="Consolas"/>
                <a:cs typeface="Consolas"/>
              </a:rPr>
              <a:t>(n_samples,</a:t>
            </a:r>
            <a:r>
              <a:rPr sz="3000" spc="-105" dirty="0">
                <a:latin typeface="Consolas"/>
                <a:cs typeface="Consolas"/>
              </a:rPr>
              <a:t> </a:t>
            </a:r>
            <a:r>
              <a:rPr sz="3000" dirty="0">
                <a:latin typeface="Consolas"/>
                <a:cs typeface="Consolas"/>
              </a:rPr>
              <a:t>n_classes)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Estimators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3543" y="5997365"/>
            <a:ext cx="19564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Basic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methodology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574" y="1780004"/>
            <a:ext cx="387985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50265" algn="l"/>
                <a:tab pos="2190750" algn="l"/>
              </a:tabLst>
            </a:pPr>
            <a:r>
              <a:rPr sz="2400" dirty="0">
                <a:solidFill>
                  <a:srgbClr val="00701F"/>
                </a:solidFill>
                <a:latin typeface="Consolas"/>
                <a:cs typeface="Consolas"/>
              </a:rPr>
              <a:t>from	</a:t>
            </a:r>
            <a:r>
              <a:rPr sz="2400" dirty="0">
                <a:solidFill>
                  <a:srgbClr val="0E83B5"/>
                </a:solidFill>
                <a:latin typeface="Consolas"/>
                <a:cs typeface="Consolas"/>
              </a:rPr>
              <a:t>sklearn	</a:t>
            </a:r>
            <a:r>
              <a:rPr sz="2400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2400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2400" b="0" dirty="0">
                <a:latin typeface="Consolas"/>
                <a:cs typeface="Consolas"/>
              </a:rPr>
              <a:t>svm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5574" y="2574342"/>
            <a:ext cx="5387975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  <a:tabLst>
                <a:tab pos="1687830" algn="l"/>
              </a:tabLst>
            </a:pPr>
            <a:r>
              <a:rPr sz="2400" dirty="0">
                <a:latin typeface="Consolas"/>
                <a:cs typeface="Consolas"/>
              </a:rPr>
              <a:t>estimator	</a:t>
            </a:r>
            <a:r>
              <a:rPr sz="24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24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svm</a:t>
            </a:r>
            <a:r>
              <a:rPr sz="24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2400" dirty="0">
                <a:latin typeface="Consolas"/>
                <a:cs typeface="Consolas"/>
              </a:rPr>
              <a:t>SVC(gamma</a:t>
            </a:r>
            <a:r>
              <a:rPr sz="24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2400" dirty="0">
                <a:solidFill>
                  <a:srgbClr val="3FA070"/>
                </a:solidFill>
                <a:latin typeface="Consolas"/>
                <a:cs typeface="Consolas"/>
              </a:rPr>
              <a:t>0.001</a:t>
            </a:r>
            <a:r>
              <a:rPr sz="2400" dirty="0">
                <a:latin typeface="Consolas"/>
                <a:cs typeface="Consolas"/>
              </a:rPr>
              <a:t>)  estimator</a:t>
            </a:r>
            <a:r>
              <a:rPr sz="24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2400" dirty="0">
                <a:latin typeface="Consolas"/>
                <a:cs typeface="Consolas"/>
              </a:rPr>
              <a:t>fit(X, y)  estimator</a:t>
            </a:r>
            <a:r>
              <a:rPr sz="24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2400" dirty="0">
                <a:latin typeface="Consolas"/>
                <a:cs typeface="Consolas"/>
              </a:rPr>
              <a:t>predict(x)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746189"/>
            <a:ext cx="7433309" cy="86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</a:pPr>
            <a:r>
              <a:rPr sz="2800" spc="-5" dirty="0">
                <a:latin typeface="Arial"/>
                <a:cs typeface="Arial"/>
              </a:rPr>
              <a:t>We’ve already discussed a broad workflow, the  following is a development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workflow: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Wrapping fit and</a:t>
            </a:r>
            <a:r>
              <a:rPr spc="-40" dirty="0"/>
              <a:t> </a:t>
            </a:r>
            <a:r>
              <a:rPr spc="-5" dirty="0"/>
              <a:t>predict</a:t>
            </a:r>
          </a:p>
        </p:txBody>
      </p:sp>
      <p:sp>
        <p:nvSpPr>
          <p:cNvPr id="4" name="object 4"/>
          <p:cNvSpPr/>
          <p:nvPr/>
        </p:nvSpPr>
        <p:spPr>
          <a:xfrm>
            <a:off x="2691494" y="4571990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1494" y="4571990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5328" y="4883810"/>
            <a:ext cx="1526540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640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Load &amp;  Transform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8861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96" y="0"/>
                </a:lnTo>
                <a:lnTo>
                  <a:pt x="1714496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861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96" y="0"/>
                </a:lnTo>
                <a:lnTo>
                  <a:pt x="1714496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6174" y="3496236"/>
            <a:ext cx="9398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Raw</a:t>
            </a:r>
            <a:r>
              <a:rPr sz="1600" b="1" spc="-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1494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91494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39315" y="3368509"/>
            <a:ext cx="1018540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Feature  Extraction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6065" y="4571990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6065" y="4571990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55070" y="5011536"/>
            <a:ext cx="117538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Build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610" y="4571990"/>
            <a:ext cx="1714500" cy="1143000"/>
          </a:xfrm>
          <a:prstGeom prst="rect">
            <a:avLst/>
          </a:prstGeom>
          <a:solidFill>
            <a:srgbClr val="CFE1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10795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Evaluate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3358" y="3628192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388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7244" y="359671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49"/>
                </a:moveTo>
                <a:lnTo>
                  <a:pt x="86474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6065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6065" y="3056693"/>
            <a:ext cx="1714500" cy="1143000"/>
          </a:xfrm>
          <a:custGeom>
            <a:avLst/>
            <a:gdLst/>
            <a:ahLst/>
            <a:cxnLst/>
            <a:rect l="l" t="t" r="r" b="b"/>
            <a:pathLst>
              <a:path w="1714500" h="1143000">
                <a:moveTo>
                  <a:pt x="0" y="0"/>
                </a:moveTo>
                <a:lnTo>
                  <a:pt x="1714471" y="0"/>
                </a:lnTo>
                <a:lnTo>
                  <a:pt x="1714471" y="1142997"/>
                </a:lnTo>
                <a:lnTo>
                  <a:pt x="0" y="1142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16967" y="3368509"/>
            <a:ext cx="105219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6685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Feature  Evaluation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48742" y="4199691"/>
            <a:ext cx="0" cy="258445"/>
          </a:xfrm>
          <a:custGeom>
            <a:avLst/>
            <a:gdLst/>
            <a:ahLst/>
            <a:cxnLst/>
            <a:rect l="l" t="t" r="r" b="b"/>
            <a:pathLst>
              <a:path h="258445">
                <a:moveTo>
                  <a:pt x="0" y="0"/>
                </a:moveTo>
                <a:lnTo>
                  <a:pt x="0" y="257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7267" y="445769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0"/>
                </a:moveTo>
                <a:lnTo>
                  <a:pt x="31474" y="86449"/>
                </a:lnTo>
                <a:lnTo>
                  <a:pt x="62924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20340" y="3628192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36572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33890" y="359671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74"/>
                </a:lnTo>
                <a:lnTo>
                  <a:pt x="86449" y="6294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43288" y="4313991"/>
            <a:ext cx="0" cy="258445"/>
          </a:xfrm>
          <a:custGeom>
            <a:avLst/>
            <a:gdLst/>
            <a:ahLst/>
            <a:cxnLst/>
            <a:rect l="l" t="t" r="r" b="b"/>
            <a:pathLst>
              <a:path h="258445">
                <a:moveTo>
                  <a:pt x="0" y="257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11838" y="422754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62924" y="86449"/>
                </a:moveTo>
                <a:lnTo>
                  <a:pt x="31449" y="0"/>
                </a:lnTo>
                <a:lnTo>
                  <a:pt x="0" y="86449"/>
                </a:lnTo>
                <a:lnTo>
                  <a:pt x="62924" y="864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4911" y="514348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2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6336" y="511201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28461" y="511201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74"/>
                </a:lnTo>
                <a:lnTo>
                  <a:pt x="86449" y="6294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05965" y="5143489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71690" y="511201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967" y="731503"/>
            <a:ext cx="6058535" cy="5550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class</a:t>
            </a:r>
            <a:r>
              <a:rPr sz="1800" b="1" spc="-100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E83B5"/>
                </a:solidFill>
                <a:latin typeface="Consolas"/>
                <a:cs typeface="Consolas"/>
              </a:rPr>
              <a:t>Transformer</a:t>
            </a:r>
            <a:r>
              <a:rPr sz="1800" dirty="0">
                <a:latin typeface="Consolas"/>
                <a:cs typeface="Consolas"/>
              </a:rPr>
              <a:t>(Estimator):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R="2128520" algn="ctr">
              <a:lnSpc>
                <a:spcPct val="100000"/>
              </a:lnSpc>
            </a:pP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def </a:t>
            </a:r>
            <a:r>
              <a:rPr sz="1800" dirty="0">
                <a:solidFill>
                  <a:srgbClr val="05287E"/>
                </a:solidFill>
                <a:latin typeface="Consolas"/>
                <a:cs typeface="Consolas"/>
              </a:rPr>
              <a:t>transform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00701F"/>
                </a:solidFill>
                <a:latin typeface="Consolas"/>
                <a:cs typeface="Consolas"/>
              </a:rPr>
              <a:t>self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10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X):</a:t>
            </a:r>
            <a:endParaRPr sz="180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390"/>
              </a:spcBef>
            </a:pPr>
            <a:r>
              <a:rPr sz="1800" i="1" dirty="0">
                <a:solidFill>
                  <a:srgbClr val="3F70A0"/>
                </a:solidFill>
                <a:latin typeface="Consolas"/>
                <a:cs typeface="Consolas"/>
              </a:rPr>
              <a:t>"""Transforms the input data.</a:t>
            </a:r>
            <a:r>
              <a:rPr sz="1800" i="1" spc="-120" dirty="0">
                <a:solidFill>
                  <a:srgbClr val="3F70A0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3F70A0"/>
                </a:solidFill>
                <a:latin typeface="Consolas"/>
                <a:cs typeface="Consolas"/>
              </a:rPr>
              <a:t>"""</a:t>
            </a:r>
            <a:endParaRPr sz="180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390"/>
              </a:spcBef>
            </a:pP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# transform ``X`` to</a:t>
            </a:r>
            <a:r>
              <a:rPr sz="1800" i="1" spc="-120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``X_prime``</a:t>
            </a:r>
            <a:endParaRPr sz="180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390"/>
              </a:spcBef>
            </a:pP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return</a:t>
            </a:r>
            <a:r>
              <a:rPr sz="1800"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X_prime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800" b="1" dirty="0">
                <a:solidFill>
                  <a:srgbClr val="0E83B5"/>
                </a:solidFill>
                <a:latin typeface="Consolas"/>
                <a:cs typeface="Consolas"/>
              </a:rPr>
              <a:t>sklearn </a:t>
            </a:r>
            <a:r>
              <a:rPr sz="18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800"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preprocessing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Xt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 </a:t>
            </a:r>
            <a:r>
              <a:rPr sz="1800" dirty="0">
                <a:latin typeface="Consolas"/>
                <a:cs typeface="Consolas"/>
              </a:rPr>
              <a:t>preprocessing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800" dirty="0">
                <a:latin typeface="Consolas"/>
                <a:cs typeface="Consolas"/>
              </a:rPr>
              <a:t>normalize(X)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#</a:t>
            </a:r>
            <a:r>
              <a:rPr sz="1800" i="1" spc="-110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Normalizer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4034154" algn="l"/>
              </a:tabLst>
            </a:pPr>
            <a:r>
              <a:rPr sz="1800" dirty="0">
                <a:latin typeface="Consolas"/>
                <a:cs typeface="Consolas"/>
              </a:rPr>
              <a:t>Xt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preprocessing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800" dirty="0">
                <a:latin typeface="Consolas"/>
                <a:cs typeface="Consolas"/>
              </a:rPr>
              <a:t>scale(X)	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#</a:t>
            </a:r>
            <a:r>
              <a:rPr sz="1800" i="1" spc="-105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60A0AF"/>
                </a:solidFill>
                <a:latin typeface="Consolas"/>
                <a:cs typeface="Consolas"/>
              </a:rPr>
              <a:t>StandardScaler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imputer</a:t>
            </a:r>
            <a:r>
              <a:rPr sz="1800" spc="-10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dirty="0">
                <a:latin typeface="Consolas"/>
                <a:cs typeface="Consolas"/>
              </a:rPr>
              <a:t>Imputer(missing_values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3F70A0"/>
                </a:solidFill>
                <a:latin typeface="Consolas"/>
                <a:cs typeface="Consolas"/>
              </a:rPr>
              <a:t>'Nan'</a:t>
            </a:r>
            <a:r>
              <a:rPr sz="1800" dirty="0"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12700" marR="1889760" indent="2132965">
              <a:lnSpc>
                <a:spcPct val="118100"/>
              </a:lnSpc>
            </a:pPr>
            <a:r>
              <a:rPr sz="1800" dirty="0">
                <a:latin typeface="Consolas"/>
                <a:cs typeface="Consolas"/>
              </a:rPr>
              <a:t>strateg</a:t>
            </a:r>
            <a:r>
              <a:rPr sz="1800" spc="20" dirty="0"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3F70A0"/>
                </a:solidFill>
                <a:latin typeface="Consolas"/>
                <a:cs typeface="Consolas"/>
              </a:rPr>
              <a:t>'mean'</a:t>
            </a:r>
            <a:r>
              <a:rPr sz="1800" dirty="0">
                <a:latin typeface="Consolas"/>
                <a:cs typeface="Consolas"/>
              </a:rPr>
              <a:t>)  Xt 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imputer</a:t>
            </a:r>
            <a:r>
              <a:rPr sz="18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800" dirty="0">
                <a:latin typeface="Consolas"/>
                <a:cs typeface="Consolas"/>
              </a:rPr>
              <a:t>fit_transform(X)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57200" algn="ctr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Transformers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8" y="3134470"/>
            <a:ext cx="233489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Evaluation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Underfitting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4950"/>
            <a:ext cx="792988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600" spc="-5" dirty="0">
                <a:latin typeface="Arial"/>
                <a:cs typeface="Arial"/>
              </a:rPr>
              <a:t>Not enough information to accurately model real life.  Can be due to high bias, or just a too simplistic</a:t>
            </a:r>
            <a:r>
              <a:rPr sz="2600" spc="9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model.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5958954"/>
            <a:ext cx="4148454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5" dirty="0">
                <a:latin typeface="Arial"/>
                <a:cs typeface="Arial"/>
              </a:rPr>
              <a:t>Solution: Cross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Validation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983" y="2771619"/>
            <a:ext cx="2720306" cy="2706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5690" y="2771594"/>
            <a:ext cx="2720294" cy="2706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9888" y="3134470"/>
            <a:ext cx="593852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What is Machine</a:t>
            </a:r>
            <a:r>
              <a:rPr spc="-40" dirty="0"/>
              <a:t> </a:t>
            </a:r>
            <a:r>
              <a:rPr spc="-5" dirty="0"/>
              <a:t>Learning?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647671"/>
            <a:ext cx="7673975" cy="120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600" spc="-5" dirty="0">
                <a:latin typeface="Arial"/>
                <a:cs typeface="Arial"/>
              </a:rPr>
              <a:t>Create a model with too many parameters or is too  complex. “Memorization of the data” </a:t>
            </a:r>
            <a:r>
              <a:rPr sz="2600" dirty="0">
                <a:latin typeface="Arial"/>
                <a:cs typeface="Arial"/>
              </a:rPr>
              <a:t>- </a:t>
            </a:r>
            <a:r>
              <a:rPr sz="2600" spc="-5" dirty="0">
                <a:latin typeface="Arial"/>
                <a:cs typeface="Arial"/>
              </a:rPr>
              <a:t>and the model  can’t generalize </a:t>
            </a:r>
            <a:r>
              <a:rPr sz="2600" dirty="0">
                <a:latin typeface="Arial"/>
                <a:cs typeface="Arial"/>
              </a:rPr>
              <a:t>very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well.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5781513"/>
            <a:ext cx="7686675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600" b="1" spc="-5" dirty="0">
                <a:latin typeface="Arial"/>
                <a:cs typeface="Arial"/>
              </a:rPr>
              <a:t>Solution: Benchmark Testing, Ridge Regression,  Feature Analyses, Dimensionality</a:t>
            </a:r>
            <a:r>
              <a:rPr sz="2600" b="1" spc="4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Reduction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2170" y="3150193"/>
            <a:ext cx="4619615" cy="2457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2645" y="3140668"/>
            <a:ext cx="4638675" cy="2476500"/>
          </a:xfrm>
          <a:custGeom>
            <a:avLst/>
            <a:gdLst/>
            <a:ahLst/>
            <a:cxnLst/>
            <a:rect l="l" t="t" r="r" b="b"/>
            <a:pathLst>
              <a:path w="4638675" h="2476500">
                <a:moveTo>
                  <a:pt x="0" y="0"/>
                </a:moveTo>
                <a:lnTo>
                  <a:pt x="4638665" y="0"/>
                </a:lnTo>
                <a:lnTo>
                  <a:pt x="4638665" y="2476495"/>
                </a:lnTo>
                <a:lnTo>
                  <a:pt x="0" y="24764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Error: Bias vs</a:t>
            </a:r>
            <a:r>
              <a:rPr spc="-35" dirty="0"/>
              <a:t> </a:t>
            </a:r>
            <a:r>
              <a:rPr spc="-5" dirty="0"/>
              <a:t>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65168"/>
            <a:ext cx="3750945" cy="3770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399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Bias</a:t>
            </a:r>
            <a:r>
              <a:rPr sz="2400" spc="-5" dirty="0">
                <a:latin typeface="Arial"/>
                <a:cs typeface="Arial"/>
              </a:rPr>
              <a:t>: the difference  between expected  (average) prediction of the  model and the correct  value.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Variance</a:t>
            </a:r>
            <a:r>
              <a:rPr sz="2400" spc="-5" dirty="0">
                <a:latin typeface="Arial"/>
                <a:cs typeface="Arial"/>
              </a:rPr>
              <a:t>: how the  predictions for a given point  </a:t>
            </a:r>
            <a:r>
              <a:rPr sz="2400" dirty="0">
                <a:latin typeface="Arial"/>
                <a:cs typeface="Arial"/>
              </a:rPr>
              <a:t>vary </a:t>
            </a:r>
            <a:r>
              <a:rPr sz="2400" spc="-5" dirty="0">
                <a:latin typeface="Arial"/>
                <a:cs typeface="Arial"/>
              </a:rPr>
              <a:t>between different  realizations for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2415" y="1760758"/>
            <a:ext cx="3994491" cy="3959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2128" y="6316881"/>
            <a:ext cx="53962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D89E38"/>
                </a:solidFill>
                <a:latin typeface="Arial"/>
                <a:cs typeface="Arial"/>
                <a:hlinkClick r:id="rId3"/>
              </a:rPr>
              <a:t>http://scott.fortmann-roe.com/docs/BiasVariance.html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Bias vs. Variance</a:t>
            </a:r>
            <a:r>
              <a:rPr spc="-20" dirty="0"/>
              <a:t> </a:t>
            </a:r>
            <a:r>
              <a:rPr spc="-5" dirty="0"/>
              <a:t>Trade-Off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50945"/>
            <a:ext cx="3843654" cy="368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Related to model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complexity: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1135"/>
              </a:spcBef>
            </a:pPr>
            <a:r>
              <a:rPr sz="2200" spc="-5" dirty="0">
                <a:latin typeface="Arial"/>
                <a:cs typeface="Arial"/>
              </a:rPr>
              <a:t>The more parameters added  to the model (the more  complex), Bias is reduced, and  variance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increased.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200" b="1" spc="-5" dirty="0">
                <a:latin typeface="Arial"/>
                <a:cs typeface="Arial"/>
              </a:rPr>
              <a:t>Sources of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complexity: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30"/>
              </a:lnSpc>
              <a:spcBef>
                <a:spcPts val="585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dirty="0">
                <a:latin typeface="Arial"/>
                <a:cs typeface="Arial"/>
              </a:rPr>
              <a:t>k </a:t>
            </a:r>
            <a:r>
              <a:rPr sz="2200" spc="-5" dirty="0">
                <a:latin typeface="Arial"/>
                <a:cs typeface="Arial"/>
              </a:rPr>
              <a:t>(nearest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neighbors)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25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epochs (neural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nets)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25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# of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30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learning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rate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1690" y="2043521"/>
            <a:ext cx="4175091" cy="266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2128" y="6316881"/>
            <a:ext cx="53962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D89E38"/>
                </a:solidFill>
                <a:latin typeface="Arial"/>
                <a:cs typeface="Arial"/>
                <a:hlinkClick r:id="rId3"/>
              </a:rPr>
              <a:t>http://scott.fortmann-roe.com/docs/BiasVariance.html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625" y="1765168"/>
            <a:ext cx="7857490" cy="2418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Assess how model will generalize to independent data set  (e.g. data not in the training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set).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65"/>
              </a:lnSpc>
              <a:spcBef>
                <a:spcPts val="183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Divide data into training and test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splits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Fit model on training, predict 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Determine </a:t>
            </a:r>
            <a:r>
              <a:rPr sz="2400" i="1" spc="-5" dirty="0">
                <a:latin typeface="Arial"/>
                <a:cs typeface="Arial"/>
              </a:rPr>
              <a:t>accuracy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i="1" spc="-5" dirty="0">
                <a:latin typeface="Arial"/>
                <a:cs typeface="Arial"/>
              </a:rPr>
              <a:t>precision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recall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65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Repeat </a:t>
            </a:r>
            <a:r>
              <a:rPr sz="2400" i="1" dirty="0">
                <a:latin typeface="Arial"/>
                <a:cs typeface="Arial"/>
              </a:rPr>
              <a:t>k </a:t>
            </a:r>
            <a:r>
              <a:rPr sz="2400" spc="-5" dirty="0">
                <a:latin typeface="Arial"/>
                <a:cs typeface="Arial"/>
              </a:rPr>
              <a:t>times with different splits then average as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Cross Validation</a:t>
            </a:r>
            <a:r>
              <a:rPr dirty="0"/>
              <a:t> </a:t>
            </a:r>
            <a:r>
              <a:rPr spc="-5" dirty="0"/>
              <a:t>(classification)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7735" y="4508028"/>
          <a:ext cx="7238984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Predicted Class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Predicted Class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Actual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True</a:t>
                      </a:r>
                      <a:r>
                        <a:rPr sz="1400" b="1" spc="-8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False</a:t>
                      </a:r>
                      <a:r>
                        <a:rPr sz="1400" b="1" spc="-80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#A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Actual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False</a:t>
                      </a:r>
                      <a:r>
                        <a:rPr sz="1400" b="1" spc="-80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990000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True</a:t>
                      </a:r>
                      <a:r>
                        <a:rPr sz="1400" b="1" spc="-8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#B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#P(A)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#P(B)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048461" y="2393722"/>
            <a:ext cx="1143015" cy="1142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3214" y="6116131"/>
            <a:ext cx="443928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1154CC"/>
                </a:solidFill>
                <a:latin typeface="Arial"/>
                <a:cs typeface="Arial"/>
                <a:hlinkClick r:id="rId2"/>
              </a:rPr>
              <a:t>https://en.wikipedia.org/wiki/Precision_and_recall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5149" y="355361"/>
            <a:ext cx="3380993" cy="614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58315" y="413922"/>
            <a:ext cx="4326255" cy="5031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0"/>
              </a:lnSpc>
            </a:pPr>
            <a:r>
              <a:rPr sz="2200" b="1" spc="-5" dirty="0">
                <a:latin typeface="Arial"/>
                <a:cs typeface="Arial"/>
              </a:rPr>
              <a:t>accuracy</a:t>
            </a:r>
            <a:r>
              <a:rPr sz="2200" b="1" spc="-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12700" marR="1080135">
              <a:lnSpc>
                <a:spcPts val="2620"/>
              </a:lnSpc>
              <a:spcBef>
                <a:spcPts val="95"/>
              </a:spcBef>
            </a:pPr>
            <a:r>
              <a:rPr sz="2200" dirty="0">
                <a:latin typeface="Consolas"/>
                <a:cs typeface="Consolas"/>
              </a:rPr>
              <a:t>true positives +</a:t>
            </a:r>
            <a:r>
              <a:rPr sz="2200" spc="-114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true  negatives /</a:t>
            </a:r>
            <a:r>
              <a:rPr sz="2200" spc="-110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total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630"/>
              </a:lnSpc>
            </a:pPr>
            <a:r>
              <a:rPr sz="2200" b="1" spc="-5" dirty="0">
                <a:latin typeface="Arial"/>
                <a:cs typeface="Arial"/>
              </a:rPr>
              <a:t>precision</a:t>
            </a:r>
            <a:r>
              <a:rPr sz="2200" b="1" spc="-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95"/>
              </a:spcBef>
            </a:pPr>
            <a:r>
              <a:rPr sz="2200" dirty="0">
                <a:latin typeface="Consolas"/>
                <a:cs typeface="Consolas"/>
              </a:rPr>
              <a:t>true positives / (true  positives + false</a:t>
            </a:r>
            <a:r>
              <a:rPr sz="2200" spc="-114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positives)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630"/>
              </a:lnSpc>
            </a:pPr>
            <a:r>
              <a:rPr sz="2200" b="1" spc="-5" dirty="0">
                <a:latin typeface="Arial"/>
                <a:cs typeface="Arial"/>
              </a:rPr>
              <a:t>recall</a:t>
            </a:r>
            <a:r>
              <a:rPr sz="2200" b="1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12700" marR="158115">
              <a:lnSpc>
                <a:spcPts val="2620"/>
              </a:lnSpc>
              <a:spcBef>
                <a:spcPts val="95"/>
              </a:spcBef>
            </a:pPr>
            <a:r>
              <a:rPr sz="2200" dirty="0">
                <a:latin typeface="Consolas"/>
                <a:cs typeface="Consolas"/>
              </a:rPr>
              <a:t>true positives / (false  negatives + true</a:t>
            </a:r>
            <a:r>
              <a:rPr sz="2200" spc="-114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positives)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630"/>
              </a:lnSpc>
            </a:pPr>
            <a:r>
              <a:rPr sz="2200" b="1" spc="-5" dirty="0">
                <a:latin typeface="Arial"/>
                <a:cs typeface="Arial"/>
              </a:rPr>
              <a:t>F1 score</a:t>
            </a:r>
            <a:r>
              <a:rPr sz="2200" b="1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=</a:t>
            </a:r>
            <a:endParaRPr sz="2200">
              <a:latin typeface="Arial"/>
              <a:cs typeface="Arial"/>
            </a:endParaRPr>
          </a:p>
          <a:p>
            <a:pPr marL="12700" marR="158750">
              <a:lnSpc>
                <a:spcPts val="2620"/>
              </a:lnSpc>
              <a:spcBef>
                <a:spcPts val="95"/>
              </a:spcBef>
            </a:pPr>
            <a:r>
              <a:rPr sz="2200" dirty="0">
                <a:latin typeface="Consolas"/>
                <a:cs typeface="Consolas"/>
              </a:rPr>
              <a:t>2 * ((</a:t>
            </a:r>
            <a:r>
              <a:rPr sz="2200" b="1" dirty="0">
                <a:latin typeface="Consolas"/>
                <a:cs typeface="Consolas"/>
              </a:rPr>
              <a:t>precision </a:t>
            </a:r>
            <a:r>
              <a:rPr sz="2200" dirty="0">
                <a:latin typeface="Consolas"/>
                <a:cs typeface="Consolas"/>
              </a:rPr>
              <a:t>* </a:t>
            </a:r>
            <a:r>
              <a:rPr sz="2200" b="1" spc="-5" dirty="0">
                <a:latin typeface="Consolas"/>
                <a:cs typeface="Consolas"/>
              </a:rPr>
              <a:t>recall</a:t>
            </a:r>
            <a:r>
              <a:rPr sz="2200" spc="-5" dirty="0">
                <a:latin typeface="Consolas"/>
                <a:cs typeface="Consolas"/>
              </a:rPr>
              <a:t>)</a:t>
            </a:r>
            <a:r>
              <a:rPr sz="2200" spc="-90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/  </a:t>
            </a:r>
            <a:r>
              <a:rPr sz="2200" spc="-5" dirty="0">
                <a:latin typeface="Consolas"/>
                <a:cs typeface="Consolas"/>
              </a:rPr>
              <a:t>(</a:t>
            </a:r>
            <a:r>
              <a:rPr sz="2200" b="1" spc="-5" dirty="0">
                <a:latin typeface="Consolas"/>
                <a:cs typeface="Consolas"/>
              </a:rPr>
              <a:t>precision </a:t>
            </a:r>
            <a:r>
              <a:rPr sz="2200" dirty="0">
                <a:latin typeface="Consolas"/>
                <a:cs typeface="Consolas"/>
              </a:rPr>
              <a:t>+</a:t>
            </a:r>
            <a:r>
              <a:rPr sz="2200" spc="-20" dirty="0">
                <a:latin typeface="Consolas"/>
                <a:cs typeface="Consolas"/>
              </a:rPr>
              <a:t> </a:t>
            </a:r>
            <a:r>
              <a:rPr sz="2200" b="1" spc="-5" dirty="0">
                <a:latin typeface="Consolas"/>
                <a:cs typeface="Consolas"/>
              </a:rPr>
              <a:t>recall</a:t>
            </a:r>
            <a:r>
              <a:rPr sz="2200" spc="-5" dirty="0">
                <a:latin typeface="Consolas"/>
                <a:cs typeface="Consolas"/>
              </a:rPr>
              <a:t>))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095" y="5997365"/>
            <a:ext cx="31997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Cross Validation 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Scikit-Learn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727" y="833670"/>
            <a:ext cx="471678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600" b="1" spc="-114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metrics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 </a:t>
            </a:r>
            <a:r>
              <a:rPr sz="1600" dirty="0">
                <a:latin typeface="Consolas"/>
                <a:cs typeface="Consolas"/>
              </a:rPr>
              <a:t>cross_validation as</a:t>
            </a:r>
            <a:r>
              <a:rPr sz="1600" spc="-12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cv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7727" y="1690918"/>
            <a:ext cx="69596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nsolas"/>
                <a:cs typeface="Consolas"/>
              </a:rPr>
              <a:t>splits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6344" y="1690918"/>
            <a:ext cx="471678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 </a:t>
            </a:r>
            <a:r>
              <a:rPr sz="1600" spc="-5" dirty="0">
                <a:latin typeface="Consolas"/>
                <a:cs typeface="Consolas"/>
              </a:rPr>
              <a:t>cv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train_test_split(X, </a:t>
            </a:r>
            <a:r>
              <a:rPr sz="1600" dirty="0">
                <a:latin typeface="Consolas"/>
                <a:cs typeface="Consolas"/>
              </a:rPr>
              <a:t>y,</a:t>
            </a:r>
            <a:r>
              <a:rPr sz="1600" spc="5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test_size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0.2</a:t>
            </a:r>
            <a:r>
              <a:rPr sz="1600" spc="-5" dirty="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727" y="1976668"/>
            <a:ext cx="460502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nsolas"/>
                <a:cs typeface="Consolas"/>
              </a:rPr>
              <a:t>X_train, X_test, y_train, y_test </a:t>
            </a: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splits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786130">
              <a:lnSpc>
                <a:spcPct val="117200"/>
              </a:lnSpc>
              <a:tabLst>
                <a:tab pos="1240790" algn="l"/>
              </a:tabLst>
            </a:pPr>
            <a:r>
              <a:rPr sz="1600" dirty="0">
                <a:latin typeface="Consolas"/>
                <a:cs typeface="Consolas"/>
              </a:rPr>
              <a:t>model	</a:t>
            </a: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ClassifierEstimator() 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fit(X_train,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y_train)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727" y="3363474"/>
            <a:ext cx="103124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600" dirty="0">
                <a:latin typeface="Consolas"/>
                <a:cs typeface="Consolas"/>
              </a:rPr>
              <a:t>expected  predicted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344" y="3405415"/>
            <a:ext cx="259524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y_test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predict(X_test)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7727" y="4220722"/>
            <a:ext cx="6281420" cy="882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print </a:t>
            </a:r>
            <a:r>
              <a:rPr sz="1600" spc="-5" dirty="0">
                <a:latin typeface="Consolas"/>
                <a:cs typeface="Consolas"/>
              </a:rPr>
              <a:t>metrics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classification_report(expected, </a:t>
            </a:r>
            <a:r>
              <a:rPr sz="1600" dirty="0">
                <a:latin typeface="Consolas"/>
                <a:cs typeface="Consolas"/>
              </a:rPr>
              <a:t>predicted) 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print </a:t>
            </a:r>
            <a:r>
              <a:rPr sz="1600" spc="-5" dirty="0">
                <a:latin typeface="Consolas"/>
                <a:cs typeface="Consolas"/>
              </a:rPr>
              <a:t>metrics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confusion_matrix(expected, </a:t>
            </a:r>
            <a:r>
              <a:rPr sz="1600" dirty="0">
                <a:latin typeface="Consolas"/>
                <a:cs typeface="Consolas"/>
              </a:rPr>
              <a:t>predicted) 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print </a:t>
            </a:r>
            <a:r>
              <a:rPr sz="1600" spc="-5" dirty="0">
                <a:latin typeface="Consolas"/>
                <a:cs typeface="Consolas"/>
              </a:rPr>
              <a:t>metrics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f1_score(expected,</a:t>
            </a:r>
            <a:r>
              <a:rPr sz="1600" spc="1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predicted)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MSE &amp; Coefficient of</a:t>
            </a:r>
            <a:r>
              <a:rPr dirty="0"/>
              <a:t> </a:t>
            </a:r>
            <a:r>
              <a:rPr spc="-5" dirty="0"/>
              <a:t>Determination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985125" cy="397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44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 regressions we can determine how well the  model fits by computing the mean square error  and the coefficient of</a:t>
            </a:r>
            <a:r>
              <a:rPr sz="3000" spc="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determination.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Consolas"/>
                <a:cs typeface="Consolas"/>
              </a:rPr>
              <a:t>MSE =</a:t>
            </a:r>
            <a:r>
              <a:rPr sz="3000" spc="-110" dirty="0">
                <a:latin typeface="Consolas"/>
                <a:cs typeface="Consolas"/>
              </a:rPr>
              <a:t> </a:t>
            </a:r>
            <a:r>
              <a:rPr sz="3000" dirty="0">
                <a:latin typeface="Consolas"/>
                <a:cs typeface="Consolas"/>
              </a:rPr>
              <a:t>np.mean((predicted-expected)**2)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6515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R</a:t>
            </a:r>
            <a:r>
              <a:rPr sz="3000" spc="-7" baseline="30555" dirty="0">
                <a:latin typeface="Arial"/>
                <a:cs typeface="Arial"/>
              </a:rPr>
              <a:t>2 </a:t>
            </a:r>
            <a:r>
              <a:rPr sz="3000" spc="-5" dirty="0">
                <a:latin typeface="Arial"/>
                <a:cs typeface="Arial"/>
              </a:rPr>
              <a:t>is a predictor of “goodness of fit” and is a  value </a:t>
            </a:r>
            <a:r>
              <a:rPr sz="3000" dirty="0">
                <a:latin typeface="MS PGothic"/>
                <a:cs typeface="MS PGothic"/>
              </a:rPr>
              <a:t>∈ </a:t>
            </a:r>
            <a:r>
              <a:rPr sz="3000" spc="-5" dirty="0">
                <a:latin typeface="Arial"/>
                <a:cs typeface="Arial"/>
              </a:rPr>
              <a:t>[0,1] where 1 is perfect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fit.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1363" y="5997365"/>
            <a:ext cx="23996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K-Part Cross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Validation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2425" y="1342271"/>
            <a:ext cx="471678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600" b="1" spc="-114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metrics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 </a:t>
            </a:r>
            <a:r>
              <a:rPr sz="1600" dirty="0">
                <a:latin typeface="Consolas"/>
                <a:cs typeface="Consolas"/>
              </a:rPr>
              <a:t>cross_validation as</a:t>
            </a:r>
            <a:r>
              <a:rPr sz="1600" spc="-12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cv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2425" y="2199523"/>
            <a:ext cx="69596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nsolas"/>
                <a:cs typeface="Consolas"/>
              </a:rPr>
              <a:t>splits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1042" y="2199523"/>
            <a:ext cx="4716780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 </a:t>
            </a:r>
            <a:r>
              <a:rPr sz="1600" spc="-5" dirty="0">
                <a:latin typeface="Consolas"/>
                <a:cs typeface="Consolas"/>
              </a:rPr>
              <a:t>cv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train_test_split(X, </a:t>
            </a:r>
            <a:r>
              <a:rPr sz="1600" dirty="0">
                <a:latin typeface="Consolas"/>
                <a:cs typeface="Consolas"/>
              </a:rPr>
              <a:t>y,</a:t>
            </a:r>
            <a:r>
              <a:rPr sz="1600" spc="5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test_size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0.2</a:t>
            </a:r>
            <a:r>
              <a:rPr sz="1600" spc="-5" dirty="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2425" y="2485273"/>
            <a:ext cx="460502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onsolas"/>
                <a:cs typeface="Consolas"/>
              </a:rPr>
              <a:t>X_train, X_test, y_train, y_test </a:t>
            </a: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splits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786130">
              <a:lnSpc>
                <a:spcPct val="117200"/>
              </a:lnSpc>
              <a:tabLst>
                <a:tab pos="1240790" algn="l"/>
              </a:tabLst>
            </a:pPr>
            <a:r>
              <a:rPr sz="1600" dirty="0">
                <a:latin typeface="Consolas"/>
                <a:cs typeface="Consolas"/>
              </a:rPr>
              <a:t>model	</a:t>
            </a: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RegressionEstimator() 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fit(X_train,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y_train)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2425" y="3872079"/>
            <a:ext cx="103124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600" dirty="0">
                <a:latin typeface="Consolas"/>
                <a:cs typeface="Consolas"/>
              </a:rPr>
              <a:t>expected  predicted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1042" y="3914020"/>
            <a:ext cx="259524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10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y_test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predict(y_test)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2425" y="4771268"/>
            <a:ext cx="594614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print </a:t>
            </a:r>
            <a:r>
              <a:rPr sz="1600" spc="-5" dirty="0">
                <a:latin typeface="Consolas"/>
                <a:cs typeface="Consolas"/>
              </a:rPr>
              <a:t>metrics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mean_squared_error(expected,</a:t>
            </a:r>
            <a:r>
              <a:rPr sz="1600" spc="6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predicted)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print </a:t>
            </a:r>
            <a:r>
              <a:rPr sz="1600" spc="-5" dirty="0">
                <a:latin typeface="Consolas"/>
                <a:cs typeface="Consolas"/>
              </a:rPr>
              <a:t>metrics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r2_score(expected,</a:t>
            </a:r>
            <a:r>
              <a:rPr sz="1600" spc="1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predicted)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670528"/>
            <a:ext cx="4850765" cy="107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3000" spc="-5" dirty="0">
                <a:latin typeface="Arial"/>
                <a:cs typeface="Arial"/>
              </a:rPr>
              <a:t>How to evaluate clusters?  Visualization (but only in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2D)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Other</a:t>
            </a:r>
            <a:r>
              <a:rPr spc="-60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4" name="object 4"/>
          <p:cNvSpPr/>
          <p:nvPr/>
        </p:nvSpPr>
        <p:spPr>
          <a:xfrm>
            <a:off x="457199" y="3376743"/>
            <a:ext cx="8229583" cy="274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674" y="3367218"/>
            <a:ext cx="8248650" cy="2762885"/>
          </a:xfrm>
          <a:custGeom>
            <a:avLst/>
            <a:gdLst/>
            <a:ahLst/>
            <a:cxnLst/>
            <a:rect l="l" t="t" r="r" b="b"/>
            <a:pathLst>
              <a:path w="8248650" h="2762885">
                <a:moveTo>
                  <a:pt x="0" y="0"/>
                </a:moveTo>
                <a:lnTo>
                  <a:pt x="8248633" y="0"/>
                </a:lnTo>
                <a:lnTo>
                  <a:pt x="8248633" y="2762269"/>
                </a:lnTo>
                <a:lnTo>
                  <a:pt x="0" y="276226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1C44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Unstable</a:t>
            </a:r>
            <a:r>
              <a:rPr spc="-60" dirty="0"/>
              <a:t> </a:t>
            </a:r>
            <a:r>
              <a:rPr spc="-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4950"/>
            <a:ext cx="7545070" cy="431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600" spc="-5" dirty="0">
                <a:latin typeface="Arial"/>
                <a:cs typeface="Arial"/>
              </a:rPr>
              <a:t>Randomness is a significant part of data in the real  world but problems with data can significantly affect  results: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marL="469900" indent="-33909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outliers</a:t>
            </a:r>
            <a:endParaRPr sz="2600">
              <a:latin typeface="Arial"/>
              <a:cs typeface="Arial"/>
            </a:endParaRPr>
          </a:p>
          <a:p>
            <a:pPr marL="469900" indent="-339090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skew</a:t>
            </a:r>
            <a:endParaRPr sz="2600">
              <a:latin typeface="Arial"/>
              <a:cs typeface="Arial"/>
            </a:endParaRPr>
          </a:p>
          <a:p>
            <a:pPr marL="469900" indent="-339090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missing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information</a:t>
            </a:r>
            <a:endParaRPr sz="2600">
              <a:latin typeface="Arial"/>
              <a:cs typeface="Arial"/>
            </a:endParaRPr>
          </a:p>
          <a:p>
            <a:pPr marL="469900" indent="-339090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incorrect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latin typeface="Arial"/>
                <a:cs typeface="Arial"/>
              </a:rPr>
              <a:t>Solution: seam testing/integration</a:t>
            </a:r>
            <a:r>
              <a:rPr sz="2600" b="1" spc="4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testing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0539" y="3127793"/>
            <a:ext cx="2572144" cy="1787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Learning by</a:t>
            </a:r>
            <a:r>
              <a:rPr spc="-5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6880"/>
            <a:ext cx="731075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Given a bunch of examples (data) </a:t>
            </a:r>
            <a:r>
              <a:rPr sz="3000" i="1" spc="-5" dirty="0">
                <a:latin typeface="Arial"/>
                <a:cs typeface="Arial"/>
              </a:rPr>
              <a:t>extract </a:t>
            </a:r>
            <a:r>
              <a:rPr sz="3000" spc="-5" dirty="0">
                <a:latin typeface="Arial"/>
                <a:cs typeface="Arial"/>
              </a:rPr>
              <a:t>a  meaningful pattern upon which to</a:t>
            </a:r>
            <a:r>
              <a:rPr sz="3000" spc="55" dirty="0">
                <a:latin typeface="Arial"/>
                <a:cs typeface="Arial"/>
              </a:rPr>
              <a:t> </a:t>
            </a:r>
            <a:r>
              <a:rPr sz="3000" i="1" spc="-5" dirty="0">
                <a:latin typeface="Arial"/>
                <a:cs typeface="Arial"/>
              </a:rPr>
              <a:t>act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436" y="3317280"/>
          <a:ext cx="8239107" cy="2323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4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373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Domain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1C4487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Machine Learning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1C4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373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Infer a function from labeled</a:t>
                      </a:r>
                      <a:r>
                        <a:rPr sz="18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Supervised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Find structure of data without</a:t>
                      </a:r>
                      <a:r>
                        <a:rPr sz="18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feedback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Unsupervised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4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Interact with environment towards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goal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Reinforcement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learning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Unpredictable</a:t>
            </a:r>
            <a:r>
              <a:rPr spc="-45" dirty="0"/>
              <a:t> </a:t>
            </a:r>
            <a:r>
              <a:rPr spc="-5" dirty="0"/>
              <a:t>Future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3" y="1744950"/>
            <a:ext cx="7820659" cy="1209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600" spc="-5" dirty="0">
                <a:latin typeface="Arial"/>
                <a:cs typeface="Arial"/>
              </a:rPr>
              <a:t>Machine learning models attempt to predict the future  as new inputs come in </a:t>
            </a:r>
            <a:r>
              <a:rPr sz="2600" dirty="0">
                <a:latin typeface="Arial"/>
                <a:cs typeface="Arial"/>
              </a:rPr>
              <a:t>- </a:t>
            </a:r>
            <a:r>
              <a:rPr sz="2600" spc="-5" dirty="0">
                <a:latin typeface="Arial"/>
                <a:cs typeface="Arial"/>
              </a:rPr>
              <a:t>but human systems and  processes are subject to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change.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5882754"/>
            <a:ext cx="702754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5" dirty="0">
                <a:latin typeface="Arial"/>
                <a:cs typeface="Arial"/>
              </a:rPr>
              <a:t>Solution: Precision/Recall tracking over</a:t>
            </a:r>
            <a:r>
              <a:rPr sz="2600" b="1" spc="4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time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9567" y="3189718"/>
            <a:ext cx="3270768" cy="232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463" y="2854405"/>
            <a:ext cx="6853555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400" marR="5080" indent="-1156335">
              <a:lnSpc>
                <a:spcPct val="100699"/>
              </a:lnSpc>
            </a:pPr>
            <a:r>
              <a:rPr spc="-5" dirty="0"/>
              <a:t>Standardized Data Model Demo  (Wheat Kernel</a:t>
            </a:r>
            <a:r>
              <a:rPr spc="-40" dirty="0"/>
              <a:t> </a:t>
            </a:r>
            <a:r>
              <a:rPr spc="-5" dirty="0"/>
              <a:t>Sizes)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501" y="3134470"/>
            <a:ext cx="479615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 Tour of</a:t>
            </a:r>
            <a:r>
              <a:rPr spc="-45" dirty="0"/>
              <a:t> </a:t>
            </a:r>
            <a:r>
              <a:rPr spc="-5" dirty="0"/>
              <a:t>Scikit-Learn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701" y="3134470"/>
            <a:ext cx="495046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Advanced</a:t>
            </a:r>
            <a:r>
              <a:rPr spc="-40" dirty="0"/>
              <a:t> </a:t>
            </a:r>
            <a:r>
              <a:rPr spc="-5" dirty="0"/>
              <a:t>Scikit-Learn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748913"/>
            <a:ext cx="7647940" cy="2997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latin typeface="Consolas"/>
                <a:cs typeface="Consolas"/>
              </a:rPr>
              <a:t>sklearn</a:t>
            </a:r>
            <a:r>
              <a:rPr sz="2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2600" spc="-5" dirty="0">
                <a:latin typeface="Consolas"/>
                <a:cs typeface="Consolas"/>
              </a:rPr>
              <a:t>pipeline</a:t>
            </a:r>
            <a:r>
              <a:rPr sz="2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2600" spc="-5" dirty="0">
                <a:latin typeface="Consolas"/>
                <a:cs typeface="Consolas"/>
              </a:rPr>
              <a:t>Pipeline(steps)</a:t>
            </a:r>
            <a:endParaRPr sz="2600">
              <a:latin typeface="Consolas"/>
              <a:cs typeface="Consolas"/>
            </a:endParaRPr>
          </a:p>
          <a:p>
            <a:pPr marL="469900" marR="5080" indent="-330200">
              <a:lnSpc>
                <a:spcPts val="2850"/>
              </a:lnSpc>
              <a:spcBef>
                <a:spcPts val="1130"/>
              </a:spcBef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Sequentially apply </a:t>
            </a:r>
            <a:r>
              <a:rPr sz="2400" i="1" spc="-5" dirty="0">
                <a:latin typeface="Arial"/>
                <a:cs typeface="Arial"/>
              </a:rPr>
              <a:t>repeatable </a:t>
            </a:r>
            <a:r>
              <a:rPr sz="2400" spc="-5" dirty="0">
                <a:latin typeface="Arial"/>
                <a:cs typeface="Arial"/>
              </a:rPr>
              <a:t>transformations to final  estimator that can be validated at every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  <a:p>
            <a:pPr marL="469900" indent="-330200">
              <a:lnSpc>
                <a:spcPts val="2865"/>
              </a:lnSpc>
              <a:spcBef>
                <a:spcPts val="930"/>
              </a:spcBef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Each step (except for the last) must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65"/>
              </a:lnSpc>
            </a:pPr>
            <a:r>
              <a:rPr sz="2400" spc="-5" dirty="0">
                <a:latin typeface="Consolas"/>
                <a:cs typeface="Consolas"/>
              </a:rPr>
              <a:t>Transformer</a:t>
            </a:r>
            <a:r>
              <a:rPr sz="2400" spc="-5" dirty="0">
                <a:latin typeface="Arial"/>
                <a:cs typeface="Arial"/>
              </a:rPr>
              <a:t>, e.g.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Consolas"/>
                <a:cs typeface="Consolas"/>
              </a:rPr>
              <a:t>fit</a:t>
            </a:r>
            <a:r>
              <a:rPr sz="2400" spc="-655" dirty="0">
                <a:latin typeface="Consolas"/>
                <a:cs typeface="Consolas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latin typeface="Consolas"/>
                <a:cs typeface="Consolas"/>
              </a:rPr>
              <a:t>transform</a:t>
            </a:r>
            <a:r>
              <a:rPr sz="2400" spc="-655" dirty="0">
                <a:latin typeface="Consolas"/>
                <a:cs typeface="Consolas"/>
              </a:rPr>
              <a:t> </a:t>
            </a:r>
            <a:r>
              <a:rPr sz="2400" spc="-5" dirty="0">
                <a:latin typeface="Arial"/>
                <a:cs typeface="Arial"/>
              </a:rPr>
              <a:t>methods.</a:t>
            </a:r>
            <a:endParaRPr sz="2400">
              <a:latin typeface="Arial"/>
              <a:cs typeface="Arial"/>
            </a:endParaRPr>
          </a:p>
          <a:p>
            <a:pPr marL="469900" indent="-330200">
              <a:lnSpc>
                <a:spcPts val="2865"/>
              </a:lnSpc>
              <a:spcBef>
                <a:spcPts val="1020"/>
              </a:spcBef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Pipeline itself implements both methods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65"/>
              </a:lnSpc>
            </a:pPr>
            <a:r>
              <a:rPr sz="2400" dirty="0">
                <a:latin typeface="Consolas"/>
                <a:cs typeface="Consolas"/>
              </a:rPr>
              <a:t>Transformer</a:t>
            </a:r>
            <a:r>
              <a:rPr sz="2400" spc="-670" dirty="0">
                <a:latin typeface="Consolas"/>
                <a:cs typeface="Consolas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Consolas"/>
                <a:cs typeface="Consolas"/>
              </a:rPr>
              <a:t>Estimator</a:t>
            </a:r>
            <a:r>
              <a:rPr sz="2400" spc="-670" dirty="0">
                <a:latin typeface="Consolas"/>
                <a:cs typeface="Consolas"/>
              </a:rPr>
              <a:t> </a:t>
            </a:r>
            <a:r>
              <a:rPr sz="2400" spc="-5" dirty="0">
                <a:latin typeface="Arial"/>
                <a:cs typeface="Arial"/>
              </a:rPr>
              <a:t>interfaces.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Pipelines</a:t>
            </a:r>
          </a:p>
        </p:txBody>
      </p:sp>
      <p:sp>
        <p:nvSpPr>
          <p:cNvPr id="4" name="object 4"/>
          <p:cNvSpPr/>
          <p:nvPr/>
        </p:nvSpPr>
        <p:spPr>
          <a:xfrm>
            <a:off x="1124147" y="5456689"/>
            <a:ext cx="7824234" cy="1401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48381" y="5457814"/>
            <a:ext cx="196215" cy="1400175"/>
          </a:xfrm>
          <a:custGeom>
            <a:avLst/>
            <a:gdLst/>
            <a:ahLst/>
            <a:cxnLst/>
            <a:rect l="l" t="t" r="r" b="b"/>
            <a:pathLst>
              <a:path w="196215" h="1400175">
                <a:moveTo>
                  <a:pt x="0" y="0"/>
                </a:moveTo>
                <a:lnTo>
                  <a:pt x="195599" y="0"/>
                </a:lnTo>
                <a:lnTo>
                  <a:pt x="195599" y="1400171"/>
                </a:lnTo>
                <a:lnTo>
                  <a:pt x="0" y="1400171"/>
                </a:lnTo>
                <a:lnTo>
                  <a:pt x="0" y="0"/>
                </a:lnTo>
                <a:close/>
              </a:path>
            </a:pathLst>
          </a:custGeom>
          <a:solidFill>
            <a:srgbClr val="D89E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48382" y="5448289"/>
            <a:ext cx="196215" cy="19050"/>
          </a:xfrm>
          <a:custGeom>
            <a:avLst/>
            <a:gdLst/>
            <a:ahLst/>
            <a:cxnLst/>
            <a:rect l="l" t="t" r="r" b="b"/>
            <a:pathLst>
              <a:path w="196215" h="19050">
                <a:moveTo>
                  <a:pt x="0" y="0"/>
                </a:moveTo>
                <a:lnTo>
                  <a:pt x="195599" y="0"/>
                </a:lnTo>
                <a:lnTo>
                  <a:pt x="195599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89E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8381" y="5457814"/>
            <a:ext cx="0" cy="1400175"/>
          </a:xfrm>
          <a:custGeom>
            <a:avLst/>
            <a:gdLst/>
            <a:ahLst/>
            <a:cxnLst/>
            <a:rect l="l" t="t" r="r" b="b"/>
            <a:pathLst>
              <a:path h="1400175">
                <a:moveTo>
                  <a:pt x="0" y="1400171"/>
                </a:moveTo>
                <a:lnTo>
                  <a:pt x="0" y="0"/>
                </a:lnTo>
              </a:path>
            </a:pathLst>
          </a:custGeom>
          <a:ln w="19049">
            <a:solidFill>
              <a:srgbClr val="D89E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57" y="5997365"/>
            <a:ext cx="3427729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The Scikit-Learn Transformer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4322" y="2010636"/>
            <a:ext cx="4074795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01F"/>
                </a:solidFill>
                <a:latin typeface="Consolas"/>
                <a:cs typeface="Consolas"/>
              </a:rPr>
              <a:t>class</a:t>
            </a:r>
            <a:r>
              <a:rPr sz="2000" spc="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E83B5"/>
                </a:solidFill>
                <a:latin typeface="Consolas"/>
                <a:cs typeface="Consolas"/>
              </a:rPr>
              <a:t>Transformer</a:t>
            </a:r>
            <a:r>
              <a:rPr sz="2000" b="0" spc="-5" dirty="0">
                <a:latin typeface="Consolas"/>
                <a:cs typeface="Consolas"/>
              </a:rPr>
              <a:t>(Estimator):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26185" rIns="0" bIns="0" rtlCol="0">
            <a:spAutoFit/>
          </a:bodyPr>
          <a:lstStyle/>
          <a:p>
            <a:pPr marL="1647825">
              <a:lnSpc>
                <a:spcPct val="100000"/>
              </a:lnSpc>
            </a:pPr>
            <a:r>
              <a:rPr b="1" dirty="0">
                <a:solidFill>
                  <a:srgbClr val="00701F"/>
                </a:solidFill>
                <a:latin typeface="Consolas"/>
                <a:cs typeface="Consolas"/>
              </a:rPr>
              <a:t>def </a:t>
            </a:r>
            <a:r>
              <a:rPr spc="-5" dirty="0"/>
              <a:t>transform</a:t>
            </a:r>
            <a:r>
              <a:rPr spc="-5" dirty="0">
                <a:solidFill>
                  <a:srgbClr val="000000"/>
                </a:solidFill>
              </a:rPr>
              <a:t>(</a:t>
            </a:r>
            <a:r>
              <a:rPr spc="-5" dirty="0">
                <a:solidFill>
                  <a:srgbClr val="00701F"/>
                </a:solidFill>
              </a:rPr>
              <a:t>self</a:t>
            </a:r>
            <a:r>
              <a:rPr spc="-5" dirty="0">
                <a:solidFill>
                  <a:srgbClr val="000000"/>
                </a:solidFill>
              </a:rPr>
              <a:t>,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X):</a:t>
            </a:r>
          </a:p>
          <a:p>
            <a:pPr marL="2205990">
              <a:lnSpc>
                <a:spcPct val="100000"/>
              </a:lnSpc>
              <a:spcBef>
                <a:spcPts val="375"/>
              </a:spcBef>
            </a:pPr>
            <a:r>
              <a:rPr i="1" dirty="0">
                <a:solidFill>
                  <a:srgbClr val="3F70A0"/>
                </a:solidFill>
                <a:latin typeface="Consolas"/>
                <a:cs typeface="Consolas"/>
              </a:rPr>
              <a:t>"""Transforms the input data.</a:t>
            </a:r>
            <a:r>
              <a:rPr i="1" spc="-120" dirty="0">
                <a:solidFill>
                  <a:srgbClr val="3F70A0"/>
                </a:solidFill>
                <a:latin typeface="Consolas"/>
                <a:cs typeface="Consolas"/>
              </a:rPr>
              <a:t> </a:t>
            </a:r>
            <a:r>
              <a:rPr i="1" dirty="0">
                <a:solidFill>
                  <a:srgbClr val="3F70A0"/>
                </a:solidFill>
                <a:latin typeface="Consolas"/>
                <a:cs typeface="Consolas"/>
              </a:rPr>
              <a:t>"""</a:t>
            </a:r>
          </a:p>
          <a:p>
            <a:pPr marL="2205990">
              <a:lnSpc>
                <a:spcPct val="100000"/>
              </a:lnSpc>
              <a:spcBef>
                <a:spcPts val="375"/>
              </a:spcBef>
            </a:pPr>
            <a:r>
              <a:rPr i="1" dirty="0">
                <a:solidFill>
                  <a:srgbClr val="60A0AF"/>
                </a:solidFill>
                <a:latin typeface="Consolas"/>
                <a:cs typeface="Consolas"/>
              </a:rPr>
              <a:t># transform ``X`` to</a:t>
            </a:r>
            <a:r>
              <a:rPr i="1" spc="-120" dirty="0">
                <a:solidFill>
                  <a:srgbClr val="60A0AF"/>
                </a:solidFill>
                <a:latin typeface="Consolas"/>
                <a:cs typeface="Consolas"/>
              </a:rPr>
              <a:t> </a:t>
            </a:r>
            <a:r>
              <a:rPr i="1" dirty="0">
                <a:solidFill>
                  <a:srgbClr val="60A0AF"/>
                </a:solidFill>
                <a:latin typeface="Consolas"/>
                <a:cs typeface="Consolas"/>
              </a:rPr>
              <a:t>``X_prime``</a:t>
            </a:r>
          </a:p>
          <a:p>
            <a:pPr marL="2205990">
              <a:lnSpc>
                <a:spcPct val="100000"/>
              </a:lnSpc>
              <a:spcBef>
                <a:spcPts val="375"/>
              </a:spcBef>
            </a:pPr>
            <a:r>
              <a:rPr b="1" dirty="0">
                <a:solidFill>
                  <a:srgbClr val="00701F"/>
                </a:solidFill>
                <a:latin typeface="Consolas"/>
                <a:cs typeface="Consolas"/>
              </a:rPr>
              <a:t>return</a:t>
            </a:r>
            <a:r>
              <a:rPr b="1" spc="-105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dirty="0">
                <a:solidFill>
                  <a:srgbClr val="000000"/>
                </a:solidFill>
              </a:rPr>
              <a:t>X_prime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1746189"/>
            <a:ext cx="7947659" cy="475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</a:pPr>
            <a:r>
              <a:rPr sz="2800" spc="-5" dirty="0">
                <a:latin typeface="Arial"/>
                <a:cs typeface="Arial"/>
              </a:rPr>
              <a:t>The most common use for the Pipeline is to  combine multiple feature extraction methodologies  into a single, repeatable processing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step.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Times New Roman"/>
              <a:cs typeface="Times New Roman"/>
            </a:endParaRPr>
          </a:p>
          <a:p>
            <a:pPr marL="469900" indent="-412115">
              <a:lnSpc>
                <a:spcPts val="2865"/>
              </a:lnSpc>
              <a:buChar char="-"/>
              <a:tabLst>
                <a:tab pos="469900" algn="l"/>
              </a:tabLst>
            </a:pPr>
            <a:r>
              <a:rPr sz="2400" dirty="0">
                <a:latin typeface="Courier New"/>
                <a:cs typeface="Courier New"/>
              </a:rPr>
              <a:t>FeatureUnion</a:t>
            </a:r>
            <a:endParaRPr sz="2400">
              <a:latin typeface="Courier New"/>
              <a:cs typeface="Courier New"/>
            </a:endParaRPr>
          </a:p>
          <a:p>
            <a:pPr marL="469900" indent="-412115">
              <a:lnSpc>
                <a:spcPts val="2850"/>
              </a:lnSpc>
              <a:buChar char="-"/>
              <a:tabLst>
                <a:tab pos="469900" algn="l"/>
              </a:tabLst>
            </a:pPr>
            <a:r>
              <a:rPr sz="2400" dirty="0">
                <a:latin typeface="Courier New"/>
                <a:cs typeface="Courier New"/>
              </a:rPr>
              <a:t>SelectKBest</a:t>
            </a:r>
            <a:endParaRPr sz="2400">
              <a:latin typeface="Courier New"/>
              <a:cs typeface="Courier New"/>
            </a:endParaRPr>
          </a:p>
          <a:p>
            <a:pPr marL="469900" indent="-412115">
              <a:lnSpc>
                <a:spcPts val="2850"/>
              </a:lnSpc>
              <a:buChar char="-"/>
              <a:tabLst>
                <a:tab pos="469900" algn="l"/>
              </a:tabLst>
            </a:pPr>
            <a:r>
              <a:rPr sz="2400" dirty="0">
                <a:latin typeface="Courier New"/>
                <a:cs typeface="Courier New"/>
              </a:rPr>
              <a:t>TruncatedSVD</a:t>
            </a:r>
            <a:endParaRPr sz="2400">
              <a:latin typeface="Courier New"/>
              <a:cs typeface="Courier New"/>
            </a:endParaRPr>
          </a:p>
          <a:p>
            <a:pPr marL="469900" indent="-412115">
              <a:lnSpc>
                <a:spcPts val="2865"/>
              </a:lnSpc>
              <a:buChar char="-"/>
              <a:tabLst>
                <a:tab pos="469900" algn="l"/>
              </a:tabLst>
            </a:pPr>
            <a:r>
              <a:rPr sz="2400" dirty="0">
                <a:latin typeface="Courier New"/>
                <a:cs typeface="Courier New"/>
              </a:rPr>
              <a:t>DictVectorizer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An example of a distance based ML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000" u="heavy" spc="-5" dirty="0">
                <a:solidFill>
                  <a:srgbClr val="1154CC"/>
                </a:solidFill>
                <a:latin typeface="Arial"/>
                <a:cs typeface="Arial"/>
                <a:hlinkClick r:id="rId2"/>
              </a:rPr>
              <a:t>https://github.com/mclumd/shaku/blob/master/Shaku.ipynb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09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Pipelined Feature</a:t>
            </a:r>
            <a:r>
              <a:rPr spc="-25" dirty="0"/>
              <a:t> </a:t>
            </a:r>
            <a:r>
              <a:rPr spc="-5" dirty="0"/>
              <a:t>Extraction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7573" y="1277744"/>
            <a:ext cx="7508875" cy="5004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sklearn.preprocessing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600" b="1" spc="-120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PolynomialFeatures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from </a:t>
            </a:r>
            <a:r>
              <a:rPr sz="1600" b="1" dirty="0">
                <a:solidFill>
                  <a:srgbClr val="0E83B5"/>
                </a:solidFill>
                <a:latin typeface="Consolas"/>
                <a:cs typeface="Consolas"/>
              </a:rPr>
              <a:t>sklearn.pipeline </a:t>
            </a:r>
            <a:r>
              <a:rPr sz="1600" b="1" dirty="0">
                <a:solidFill>
                  <a:srgbClr val="00701F"/>
                </a:solidFill>
                <a:latin typeface="Consolas"/>
                <a:cs typeface="Consolas"/>
              </a:rPr>
              <a:t>import</a:t>
            </a:r>
            <a:r>
              <a:rPr sz="1600" b="1" spc="-120" dirty="0">
                <a:solidFill>
                  <a:srgbClr val="00701F"/>
                </a:solidFill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make_pipeline</a:t>
            </a:r>
            <a:endParaRPr sz="1600">
              <a:latin typeface="Consolas"/>
              <a:cs typeface="Consolas"/>
            </a:endParaRPr>
          </a:p>
          <a:p>
            <a:pPr marL="12700" marR="563245">
              <a:lnSpc>
                <a:spcPct val="1172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dirty="0">
                <a:latin typeface="Consolas"/>
                <a:cs typeface="Consolas"/>
              </a:rPr>
              <a:t>model </a:t>
            </a: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= </a:t>
            </a:r>
            <a:r>
              <a:rPr sz="1600" spc="-5" dirty="0">
                <a:latin typeface="Consolas"/>
                <a:cs typeface="Consolas"/>
              </a:rPr>
              <a:t>make_pipeline(PolynomialFeatures(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2</a:t>
            </a:r>
            <a:r>
              <a:rPr sz="1600" spc="-5" dirty="0">
                <a:latin typeface="Consolas"/>
                <a:cs typeface="Consolas"/>
              </a:rPr>
              <a:t>), linear_model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  </a:t>
            </a:r>
            <a:r>
              <a:rPr sz="1600" dirty="0">
                <a:latin typeface="Consolas"/>
                <a:cs typeface="Consolas"/>
              </a:rPr>
              <a:t>Ridge())</a:t>
            </a: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172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fit(X_train, </a:t>
            </a:r>
            <a:r>
              <a:rPr sz="1600" dirty="0">
                <a:latin typeface="Consolas"/>
                <a:cs typeface="Consolas"/>
              </a:rPr>
              <a:t>y_train)  </a:t>
            </a:r>
            <a:r>
              <a:rPr sz="1600" spc="-5" dirty="0">
                <a:latin typeface="Consolas"/>
                <a:cs typeface="Consolas"/>
              </a:rPr>
              <a:t>Pipeline(steps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latin typeface="Consolas"/>
                <a:cs typeface="Consolas"/>
              </a:rPr>
              <a:t>[(</a:t>
            </a:r>
            <a:r>
              <a:rPr sz="1600" spc="-5" dirty="0">
                <a:solidFill>
                  <a:srgbClr val="3F70A0"/>
                </a:solidFill>
                <a:latin typeface="Consolas"/>
                <a:cs typeface="Consolas"/>
              </a:rPr>
              <a:t>'polynomialfeatures'</a:t>
            </a:r>
            <a:r>
              <a:rPr sz="1600" spc="-5" dirty="0">
                <a:latin typeface="Consolas"/>
                <a:cs typeface="Consolas"/>
              </a:rPr>
              <a:t>, PolynomialFeatures(degree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2</a:t>
            </a:r>
            <a:r>
              <a:rPr sz="1600" spc="-5" dirty="0">
                <a:latin typeface="Consolas"/>
                <a:cs typeface="Consolas"/>
              </a:rPr>
              <a:t>,  include_bias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True</a:t>
            </a:r>
            <a:r>
              <a:rPr sz="1600" spc="-5" dirty="0">
                <a:latin typeface="Consolas"/>
                <a:cs typeface="Consolas"/>
              </a:rPr>
              <a:t>, interaction_only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False</a:t>
            </a:r>
            <a:r>
              <a:rPr sz="1600" spc="-5" dirty="0">
                <a:latin typeface="Consolas"/>
                <a:cs typeface="Consolas"/>
              </a:rPr>
              <a:t>)), (</a:t>
            </a:r>
            <a:r>
              <a:rPr sz="1600" spc="-5" dirty="0">
                <a:solidFill>
                  <a:srgbClr val="3F70A0"/>
                </a:solidFill>
                <a:latin typeface="Consolas"/>
                <a:cs typeface="Consolas"/>
              </a:rPr>
              <a:t>'ridge'</a:t>
            </a:r>
            <a:r>
              <a:rPr sz="1600" spc="-5" dirty="0">
                <a:latin typeface="Consolas"/>
                <a:cs typeface="Consolas"/>
              </a:rPr>
              <a:t>, </a:t>
            </a:r>
            <a:r>
              <a:rPr sz="1600" dirty="0">
                <a:latin typeface="Consolas"/>
                <a:cs typeface="Consolas"/>
              </a:rPr>
              <a:t>Ridge  </a:t>
            </a:r>
            <a:r>
              <a:rPr sz="1600" spc="-5" dirty="0">
                <a:latin typeface="Consolas"/>
                <a:cs typeface="Consolas"/>
              </a:rPr>
              <a:t>(alpha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1.0</a:t>
            </a:r>
            <a:r>
              <a:rPr sz="1600" spc="-5" dirty="0">
                <a:latin typeface="Consolas"/>
                <a:cs typeface="Consolas"/>
              </a:rPr>
              <a:t>, copy_X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True</a:t>
            </a:r>
            <a:r>
              <a:rPr sz="1600" spc="-5" dirty="0">
                <a:latin typeface="Consolas"/>
                <a:cs typeface="Consolas"/>
              </a:rPr>
              <a:t>, fit_intercept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True</a:t>
            </a:r>
            <a:r>
              <a:rPr sz="1600" spc="-5" dirty="0">
                <a:latin typeface="Consolas"/>
                <a:cs typeface="Consolas"/>
              </a:rPr>
              <a:t>,</a:t>
            </a:r>
            <a:r>
              <a:rPr sz="1600" spc="114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max_iter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None</a:t>
            </a:r>
            <a:r>
              <a:rPr sz="1600" spc="-5" dirty="0"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latin typeface="Consolas"/>
                <a:cs typeface="Consolas"/>
              </a:rPr>
              <a:t>normalize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00701F"/>
                </a:solidFill>
                <a:latin typeface="Consolas"/>
                <a:cs typeface="Consolas"/>
              </a:rPr>
              <a:t>False</a:t>
            </a:r>
            <a:r>
              <a:rPr sz="1600" spc="-5" dirty="0">
                <a:latin typeface="Consolas"/>
                <a:cs typeface="Consolas"/>
              </a:rPr>
              <a:t>, solver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70A0"/>
                </a:solidFill>
                <a:latin typeface="Consolas"/>
                <a:cs typeface="Consolas"/>
              </a:rPr>
              <a:t>'auto'</a:t>
            </a:r>
            <a:r>
              <a:rPr sz="1600" spc="-5" dirty="0">
                <a:latin typeface="Consolas"/>
                <a:cs typeface="Consolas"/>
              </a:rPr>
              <a:t>,</a:t>
            </a:r>
            <a:r>
              <a:rPr sz="1600" spc="7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tol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3FA070"/>
                </a:solidFill>
                <a:latin typeface="Consolas"/>
                <a:cs typeface="Consolas"/>
              </a:rPr>
              <a:t>0.001</a:t>
            </a:r>
            <a:r>
              <a:rPr sz="1600" spc="-5" dirty="0">
                <a:latin typeface="Consolas"/>
                <a:cs typeface="Consolas"/>
              </a:rPr>
              <a:t>))])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1567815">
              <a:lnSpc>
                <a:spcPct val="1172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dirty="0">
                <a:latin typeface="Consolas"/>
                <a:cs typeface="Consolas"/>
              </a:rPr>
              <a:t>mean_squared_error(y_test,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predict(X_test))  </a:t>
            </a:r>
            <a:r>
              <a:rPr sz="1600" dirty="0">
                <a:solidFill>
                  <a:srgbClr val="3FA070"/>
                </a:solidFill>
                <a:latin typeface="Consolas"/>
                <a:cs typeface="Consolas"/>
              </a:rPr>
              <a:t>3.1498887586451594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4025265">
              <a:lnSpc>
                <a:spcPct val="117200"/>
              </a:lnSpc>
            </a:pPr>
            <a:r>
              <a:rPr sz="1600" dirty="0">
                <a:solidFill>
                  <a:srgbClr val="666666"/>
                </a:solidFill>
                <a:latin typeface="Consolas"/>
                <a:cs typeface="Consolas"/>
              </a:rPr>
              <a:t>&gt;&gt;&gt; </a:t>
            </a:r>
            <a:r>
              <a:rPr sz="1600" spc="-5" dirty="0">
                <a:latin typeface="Consolas"/>
                <a:cs typeface="Consolas"/>
              </a:rPr>
              <a:t>model</a:t>
            </a:r>
            <a:r>
              <a:rPr sz="1600" spc="-5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latin typeface="Consolas"/>
                <a:cs typeface="Consolas"/>
              </a:rPr>
              <a:t>score(X_test,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y_test)  </a:t>
            </a:r>
            <a:r>
              <a:rPr sz="1600" dirty="0">
                <a:solidFill>
                  <a:srgbClr val="3FA070"/>
                </a:solidFill>
                <a:latin typeface="Consolas"/>
                <a:cs typeface="Consolas"/>
              </a:rPr>
              <a:t>0.97090576345108104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1905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Pipelined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1294" y="2305045"/>
            <a:ext cx="3381368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1189" y="4857423"/>
            <a:ext cx="429831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Arial"/>
                <a:cs typeface="Arial"/>
              </a:rPr>
              <a:t>Questions,</a:t>
            </a:r>
            <a:r>
              <a:rPr sz="3000" b="1" spc="-4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Comments?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639" y="3134470"/>
            <a:ext cx="6776084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How do you make</a:t>
            </a:r>
            <a:r>
              <a:rPr spc="-30" dirty="0"/>
              <a:t> </a:t>
            </a:r>
            <a:r>
              <a:rPr spc="-5" dirty="0"/>
              <a:t>predictions?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3218" y="5997365"/>
            <a:ext cx="27559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What patterns do you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8044" y="1117315"/>
            <a:ext cx="0" cy="4122420"/>
          </a:xfrm>
          <a:custGeom>
            <a:avLst/>
            <a:gdLst/>
            <a:ahLst/>
            <a:cxnLst/>
            <a:rect l="l" t="t" r="r" b="b"/>
            <a:pathLst>
              <a:path h="4122420">
                <a:moveTo>
                  <a:pt x="0" y="0"/>
                </a:moveTo>
                <a:lnTo>
                  <a:pt x="0" y="4122349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7319" y="1098597"/>
            <a:ext cx="21590" cy="29845"/>
          </a:xfrm>
          <a:custGeom>
            <a:avLst/>
            <a:gdLst/>
            <a:ahLst/>
            <a:cxnLst/>
            <a:rect l="l" t="t" r="r" b="b"/>
            <a:pathLst>
              <a:path w="21589" h="29844">
                <a:moveTo>
                  <a:pt x="10724" y="18717"/>
                </a:moveTo>
                <a:lnTo>
                  <a:pt x="21424" y="29429"/>
                </a:lnTo>
                <a:lnTo>
                  <a:pt x="10724" y="0"/>
                </a:lnTo>
                <a:lnTo>
                  <a:pt x="0" y="29429"/>
                </a:lnTo>
                <a:lnTo>
                  <a:pt x="10724" y="18717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8044" y="5239664"/>
            <a:ext cx="4013835" cy="0"/>
          </a:xfrm>
          <a:custGeom>
            <a:avLst/>
            <a:gdLst/>
            <a:ahLst/>
            <a:cxnLst/>
            <a:rect l="l" t="t" r="r" b="b"/>
            <a:pathLst>
              <a:path w="4013834">
                <a:moveTo>
                  <a:pt x="401374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1086" y="5228964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89">
                <a:moveTo>
                  <a:pt x="10699" y="10699"/>
                </a:moveTo>
                <a:lnTo>
                  <a:pt x="0" y="21399"/>
                </a:lnTo>
                <a:lnTo>
                  <a:pt x="29424" y="10699"/>
                </a:lnTo>
                <a:lnTo>
                  <a:pt x="0" y="0"/>
                </a:lnTo>
                <a:lnTo>
                  <a:pt x="10699" y="10699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4068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7743" y="26127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5942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8792" y="22692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4791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3843" y="3430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8868" y="28825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3667" y="25165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9466" y="27163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0942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25842" y="348341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69068" y="43352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124"/>
                </a:moveTo>
                <a:lnTo>
                  <a:pt x="6529" y="50772"/>
                </a:lnTo>
                <a:lnTo>
                  <a:pt x="24337" y="24349"/>
                </a:lnTo>
                <a:lnTo>
                  <a:pt x="50751" y="6533"/>
                </a:lnTo>
                <a:lnTo>
                  <a:pt x="83099" y="0"/>
                </a:lnTo>
                <a:lnTo>
                  <a:pt x="129200" y="13974"/>
                </a:lnTo>
                <a:lnTo>
                  <a:pt x="159874" y="51309"/>
                </a:lnTo>
                <a:lnTo>
                  <a:pt x="166199" y="83124"/>
                </a:lnTo>
                <a:lnTo>
                  <a:pt x="159669" y="115458"/>
                </a:lnTo>
                <a:lnTo>
                  <a:pt x="141862" y="141865"/>
                </a:lnTo>
                <a:lnTo>
                  <a:pt x="115448" y="159670"/>
                </a:lnTo>
                <a:lnTo>
                  <a:pt x="83099" y="166199"/>
                </a:lnTo>
                <a:lnTo>
                  <a:pt x="50751" y="159670"/>
                </a:lnTo>
                <a:lnTo>
                  <a:pt x="24337" y="141865"/>
                </a:lnTo>
                <a:lnTo>
                  <a:pt x="6529" y="115458"/>
                </a:lnTo>
                <a:lnTo>
                  <a:pt x="0" y="831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01468" y="37544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79516" y="24354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286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9466" y="31261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98015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65264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95740" y="23779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4863" y="20731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0063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0063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0281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2864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5740" y="373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97964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7263" y="15964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263" y="12528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3864" y="38282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8616" y="3901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74"/>
                </a:moveTo>
                <a:lnTo>
                  <a:pt x="6529" y="50740"/>
                </a:lnTo>
                <a:lnTo>
                  <a:pt x="24334" y="24334"/>
                </a:lnTo>
                <a:lnTo>
                  <a:pt x="50740" y="6529"/>
                </a:lnTo>
                <a:lnTo>
                  <a:pt x="83074" y="0"/>
                </a:lnTo>
                <a:lnTo>
                  <a:pt x="129196" y="13953"/>
                </a:lnTo>
                <a:lnTo>
                  <a:pt x="159852" y="51281"/>
                </a:lnTo>
                <a:lnTo>
                  <a:pt x="166174" y="83074"/>
                </a:lnTo>
                <a:lnTo>
                  <a:pt x="159644" y="115423"/>
                </a:lnTo>
                <a:lnTo>
                  <a:pt x="141837" y="141837"/>
                </a:lnTo>
                <a:lnTo>
                  <a:pt x="115423" y="159644"/>
                </a:lnTo>
                <a:lnTo>
                  <a:pt x="83074" y="166174"/>
                </a:lnTo>
                <a:lnTo>
                  <a:pt x="50740" y="159644"/>
                </a:lnTo>
                <a:lnTo>
                  <a:pt x="24334" y="141837"/>
                </a:lnTo>
                <a:lnTo>
                  <a:pt x="6529" y="115423"/>
                </a:lnTo>
                <a:lnTo>
                  <a:pt x="0" y="830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2866" y="12229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6" y="24339"/>
                </a:lnTo>
                <a:lnTo>
                  <a:pt x="50762" y="6530"/>
                </a:lnTo>
                <a:lnTo>
                  <a:pt x="83099" y="0"/>
                </a:lnTo>
                <a:lnTo>
                  <a:pt x="129221" y="13961"/>
                </a:lnTo>
                <a:lnTo>
                  <a:pt x="159890" y="51299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4" y="141860"/>
                </a:lnTo>
                <a:lnTo>
                  <a:pt x="115452" y="159669"/>
                </a:lnTo>
                <a:lnTo>
                  <a:pt x="83099" y="166199"/>
                </a:lnTo>
                <a:lnTo>
                  <a:pt x="50762" y="159669"/>
                </a:lnTo>
                <a:lnTo>
                  <a:pt x="24346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6566" y="19288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4764" y="13753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37615" y="15853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4" y="24339"/>
                </a:lnTo>
                <a:lnTo>
                  <a:pt x="50740" y="6530"/>
                </a:lnTo>
                <a:lnTo>
                  <a:pt x="83074" y="0"/>
                </a:lnTo>
                <a:lnTo>
                  <a:pt x="129196" y="13961"/>
                </a:lnTo>
                <a:lnTo>
                  <a:pt x="159852" y="51299"/>
                </a:lnTo>
                <a:lnTo>
                  <a:pt x="166174" y="83099"/>
                </a:lnTo>
                <a:lnTo>
                  <a:pt x="159644" y="115446"/>
                </a:lnTo>
                <a:lnTo>
                  <a:pt x="141837" y="141860"/>
                </a:lnTo>
                <a:lnTo>
                  <a:pt x="115423" y="159669"/>
                </a:lnTo>
                <a:lnTo>
                  <a:pt x="83074" y="166199"/>
                </a:lnTo>
                <a:lnTo>
                  <a:pt x="50740" y="159669"/>
                </a:lnTo>
                <a:lnTo>
                  <a:pt x="24334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42490" y="183259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196" y="13961"/>
                </a:lnTo>
                <a:lnTo>
                  <a:pt x="159852" y="51298"/>
                </a:lnTo>
                <a:lnTo>
                  <a:pt x="166174" y="83099"/>
                </a:lnTo>
                <a:lnTo>
                  <a:pt x="159645" y="115446"/>
                </a:lnTo>
                <a:lnTo>
                  <a:pt x="141840" y="141860"/>
                </a:lnTo>
                <a:lnTo>
                  <a:pt x="115433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74764" y="35071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6989" y="30499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2888" y="35996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21091" y="41516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23316" y="369449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0116" y="39230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02341" y="346589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08239" y="401561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1000" y="5997365"/>
            <a:ext cx="2120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What is the 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8044" y="1117315"/>
            <a:ext cx="0" cy="4122420"/>
          </a:xfrm>
          <a:custGeom>
            <a:avLst/>
            <a:gdLst/>
            <a:ahLst/>
            <a:cxnLst/>
            <a:rect l="l" t="t" r="r" b="b"/>
            <a:pathLst>
              <a:path h="4122420">
                <a:moveTo>
                  <a:pt x="0" y="0"/>
                </a:moveTo>
                <a:lnTo>
                  <a:pt x="0" y="4122349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7319" y="1098597"/>
            <a:ext cx="21590" cy="29845"/>
          </a:xfrm>
          <a:custGeom>
            <a:avLst/>
            <a:gdLst/>
            <a:ahLst/>
            <a:cxnLst/>
            <a:rect l="l" t="t" r="r" b="b"/>
            <a:pathLst>
              <a:path w="21589" h="29844">
                <a:moveTo>
                  <a:pt x="10724" y="18717"/>
                </a:moveTo>
                <a:lnTo>
                  <a:pt x="21424" y="29429"/>
                </a:lnTo>
                <a:lnTo>
                  <a:pt x="10724" y="0"/>
                </a:lnTo>
                <a:lnTo>
                  <a:pt x="0" y="29429"/>
                </a:lnTo>
                <a:lnTo>
                  <a:pt x="10724" y="18717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8044" y="5239664"/>
            <a:ext cx="4013835" cy="0"/>
          </a:xfrm>
          <a:custGeom>
            <a:avLst/>
            <a:gdLst/>
            <a:ahLst/>
            <a:cxnLst/>
            <a:rect l="l" t="t" r="r" b="b"/>
            <a:pathLst>
              <a:path w="4013834">
                <a:moveTo>
                  <a:pt x="401374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1086" y="5228964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89">
                <a:moveTo>
                  <a:pt x="10699" y="10699"/>
                </a:moveTo>
                <a:lnTo>
                  <a:pt x="0" y="21399"/>
                </a:lnTo>
                <a:lnTo>
                  <a:pt x="29424" y="10699"/>
                </a:lnTo>
                <a:lnTo>
                  <a:pt x="0" y="0"/>
                </a:lnTo>
                <a:lnTo>
                  <a:pt x="10699" y="10699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4068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7743" y="26127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5942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8792" y="22692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4791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3843" y="3430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8868" y="28825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3667" y="25165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9466" y="27163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0942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25842" y="348341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69068" y="43352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124"/>
                </a:moveTo>
                <a:lnTo>
                  <a:pt x="6529" y="50772"/>
                </a:lnTo>
                <a:lnTo>
                  <a:pt x="24337" y="24349"/>
                </a:lnTo>
                <a:lnTo>
                  <a:pt x="50751" y="6533"/>
                </a:lnTo>
                <a:lnTo>
                  <a:pt x="83099" y="0"/>
                </a:lnTo>
                <a:lnTo>
                  <a:pt x="129200" y="13974"/>
                </a:lnTo>
                <a:lnTo>
                  <a:pt x="159874" y="51309"/>
                </a:lnTo>
                <a:lnTo>
                  <a:pt x="166199" y="83124"/>
                </a:lnTo>
                <a:lnTo>
                  <a:pt x="159669" y="115458"/>
                </a:lnTo>
                <a:lnTo>
                  <a:pt x="141862" y="141865"/>
                </a:lnTo>
                <a:lnTo>
                  <a:pt x="115448" y="159670"/>
                </a:lnTo>
                <a:lnTo>
                  <a:pt x="83099" y="166199"/>
                </a:lnTo>
                <a:lnTo>
                  <a:pt x="50751" y="159670"/>
                </a:lnTo>
                <a:lnTo>
                  <a:pt x="24337" y="141865"/>
                </a:lnTo>
                <a:lnTo>
                  <a:pt x="6529" y="115458"/>
                </a:lnTo>
                <a:lnTo>
                  <a:pt x="0" y="831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01468" y="37544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79516" y="24354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286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9466" y="31261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98015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65264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95740" y="23779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4863" y="20731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0063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0063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0281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2864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5740" y="373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97964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7263" y="15964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263" y="12528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3864" y="38282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8616" y="3901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74"/>
                </a:moveTo>
                <a:lnTo>
                  <a:pt x="6529" y="50740"/>
                </a:lnTo>
                <a:lnTo>
                  <a:pt x="24334" y="24334"/>
                </a:lnTo>
                <a:lnTo>
                  <a:pt x="50740" y="6529"/>
                </a:lnTo>
                <a:lnTo>
                  <a:pt x="83074" y="0"/>
                </a:lnTo>
                <a:lnTo>
                  <a:pt x="129196" y="13953"/>
                </a:lnTo>
                <a:lnTo>
                  <a:pt x="159852" y="51281"/>
                </a:lnTo>
                <a:lnTo>
                  <a:pt x="166174" y="83074"/>
                </a:lnTo>
                <a:lnTo>
                  <a:pt x="159644" y="115423"/>
                </a:lnTo>
                <a:lnTo>
                  <a:pt x="141837" y="141837"/>
                </a:lnTo>
                <a:lnTo>
                  <a:pt x="115423" y="159644"/>
                </a:lnTo>
                <a:lnTo>
                  <a:pt x="83074" y="166174"/>
                </a:lnTo>
                <a:lnTo>
                  <a:pt x="50740" y="159644"/>
                </a:lnTo>
                <a:lnTo>
                  <a:pt x="24334" y="141837"/>
                </a:lnTo>
                <a:lnTo>
                  <a:pt x="6529" y="115423"/>
                </a:lnTo>
                <a:lnTo>
                  <a:pt x="0" y="830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2866" y="12229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6" y="24339"/>
                </a:lnTo>
                <a:lnTo>
                  <a:pt x="50762" y="6530"/>
                </a:lnTo>
                <a:lnTo>
                  <a:pt x="83099" y="0"/>
                </a:lnTo>
                <a:lnTo>
                  <a:pt x="129221" y="13961"/>
                </a:lnTo>
                <a:lnTo>
                  <a:pt x="159890" y="51299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4" y="141860"/>
                </a:lnTo>
                <a:lnTo>
                  <a:pt x="115452" y="159669"/>
                </a:lnTo>
                <a:lnTo>
                  <a:pt x="83099" y="166199"/>
                </a:lnTo>
                <a:lnTo>
                  <a:pt x="50762" y="159669"/>
                </a:lnTo>
                <a:lnTo>
                  <a:pt x="24346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6566" y="19288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4764" y="13753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37615" y="15853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4" y="24339"/>
                </a:lnTo>
                <a:lnTo>
                  <a:pt x="50740" y="6530"/>
                </a:lnTo>
                <a:lnTo>
                  <a:pt x="83074" y="0"/>
                </a:lnTo>
                <a:lnTo>
                  <a:pt x="129196" y="13961"/>
                </a:lnTo>
                <a:lnTo>
                  <a:pt x="159852" y="51299"/>
                </a:lnTo>
                <a:lnTo>
                  <a:pt x="166174" y="83099"/>
                </a:lnTo>
                <a:lnTo>
                  <a:pt x="159644" y="115446"/>
                </a:lnTo>
                <a:lnTo>
                  <a:pt x="141837" y="141860"/>
                </a:lnTo>
                <a:lnTo>
                  <a:pt x="115423" y="159669"/>
                </a:lnTo>
                <a:lnTo>
                  <a:pt x="83074" y="166199"/>
                </a:lnTo>
                <a:lnTo>
                  <a:pt x="50740" y="159669"/>
                </a:lnTo>
                <a:lnTo>
                  <a:pt x="24334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42490" y="183259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196" y="13961"/>
                </a:lnTo>
                <a:lnTo>
                  <a:pt x="159852" y="51298"/>
                </a:lnTo>
                <a:lnTo>
                  <a:pt x="166174" y="83099"/>
                </a:lnTo>
                <a:lnTo>
                  <a:pt x="159645" y="115446"/>
                </a:lnTo>
                <a:lnTo>
                  <a:pt x="141840" y="141860"/>
                </a:lnTo>
                <a:lnTo>
                  <a:pt x="115433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74764" y="35071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6989" y="30499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2888" y="35996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21091" y="41516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23316" y="369449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0116" y="39230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02341" y="346589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08239" y="401561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63565" y="1014697"/>
            <a:ext cx="0" cy="4217035"/>
          </a:xfrm>
          <a:custGeom>
            <a:avLst/>
            <a:gdLst/>
            <a:ahLst/>
            <a:cxnLst/>
            <a:rect l="l" t="t" r="r" b="b"/>
            <a:pathLst>
              <a:path h="4217035">
                <a:moveTo>
                  <a:pt x="0" y="0"/>
                </a:moveTo>
                <a:lnTo>
                  <a:pt x="0" y="4216491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6950" y="5997365"/>
            <a:ext cx="3848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How do you determine red from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blue?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845" y="699773"/>
            <a:ext cx="4872355" cy="4872355"/>
          </a:xfrm>
          <a:custGeom>
            <a:avLst/>
            <a:gdLst/>
            <a:ahLst/>
            <a:cxnLst/>
            <a:rect l="l" t="t" r="r" b="b"/>
            <a:pathLst>
              <a:path w="4872355" h="4872355">
                <a:moveTo>
                  <a:pt x="0" y="0"/>
                </a:moveTo>
                <a:lnTo>
                  <a:pt x="4872290" y="0"/>
                </a:lnTo>
                <a:lnTo>
                  <a:pt x="4872290" y="4872290"/>
                </a:lnTo>
                <a:lnTo>
                  <a:pt x="0" y="487229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8044" y="1117315"/>
            <a:ext cx="0" cy="4122420"/>
          </a:xfrm>
          <a:custGeom>
            <a:avLst/>
            <a:gdLst/>
            <a:ahLst/>
            <a:cxnLst/>
            <a:rect l="l" t="t" r="r" b="b"/>
            <a:pathLst>
              <a:path h="4122420">
                <a:moveTo>
                  <a:pt x="0" y="0"/>
                </a:moveTo>
                <a:lnTo>
                  <a:pt x="0" y="4122349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7319" y="1098597"/>
            <a:ext cx="21590" cy="29845"/>
          </a:xfrm>
          <a:custGeom>
            <a:avLst/>
            <a:gdLst/>
            <a:ahLst/>
            <a:cxnLst/>
            <a:rect l="l" t="t" r="r" b="b"/>
            <a:pathLst>
              <a:path w="21589" h="29844">
                <a:moveTo>
                  <a:pt x="10724" y="18717"/>
                </a:moveTo>
                <a:lnTo>
                  <a:pt x="21424" y="29429"/>
                </a:lnTo>
                <a:lnTo>
                  <a:pt x="10724" y="0"/>
                </a:lnTo>
                <a:lnTo>
                  <a:pt x="0" y="29429"/>
                </a:lnTo>
                <a:lnTo>
                  <a:pt x="10724" y="18717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8044" y="5239664"/>
            <a:ext cx="4013835" cy="0"/>
          </a:xfrm>
          <a:custGeom>
            <a:avLst/>
            <a:gdLst/>
            <a:ahLst/>
            <a:cxnLst/>
            <a:rect l="l" t="t" r="r" b="b"/>
            <a:pathLst>
              <a:path w="4013834">
                <a:moveTo>
                  <a:pt x="401374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1086" y="5228964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89">
                <a:moveTo>
                  <a:pt x="10699" y="10699"/>
                </a:moveTo>
                <a:lnTo>
                  <a:pt x="0" y="21399"/>
                </a:lnTo>
                <a:lnTo>
                  <a:pt x="29424" y="10699"/>
                </a:lnTo>
                <a:lnTo>
                  <a:pt x="0" y="0"/>
                </a:lnTo>
                <a:lnTo>
                  <a:pt x="10699" y="10699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4068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7743" y="26127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5942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8792" y="22692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4791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9" y="24339"/>
                </a:lnTo>
                <a:lnTo>
                  <a:pt x="50772" y="6530"/>
                </a:lnTo>
                <a:lnTo>
                  <a:pt x="83124" y="0"/>
                </a:lnTo>
                <a:lnTo>
                  <a:pt x="129221" y="13961"/>
                </a:lnTo>
                <a:lnTo>
                  <a:pt x="159890" y="51298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7" y="141860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3843" y="3430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8868" y="28825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3667" y="25165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9466" y="27163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0942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33" y="50751"/>
                </a:lnTo>
                <a:lnTo>
                  <a:pt x="24349" y="24337"/>
                </a:lnTo>
                <a:lnTo>
                  <a:pt x="50772" y="6529"/>
                </a:lnTo>
                <a:lnTo>
                  <a:pt x="83124" y="0"/>
                </a:lnTo>
                <a:lnTo>
                  <a:pt x="129221" y="13964"/>
                </a:lnTo>
                <a:lnTo>
                  <a:pt x="159890" y="51296"/>
                </a:lnTo>
                <a:lnTo>
                  <a:pt x="166224" y="83099"/>
                </a:lnTo>
                <a:lnTo>
                  <a:pt x="159691" y="115448"/>
                </a:lnTo>
                <a:lnTo>
                  <a:pt x="141877" y="141862"/>
                </a:lnTo>
                <a:lnTo>
                  <a:pt x="115462" y="159669"/>
                </a:lnTo>
                <a:lnTo>
                  <a:pt x="83124" y="166199"/>
                </a:lnTo>
                <a:lnTo>
                  <a:pt x="50772" y="159669"/>
                </a:lnTo>
                <a:lnTo>
                  <a:pt x="24349" y="141862"/>
                </a:lnTo>
                <a:lnTo>
                  <a:pt x="6533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25842" y="348341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69068" y="43352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0" y="83124"/>
                </a:moveTo>
                <a:lnTo>
                  <a:pt x="6529" y="50772"/>
                </a:lnTo>
                <a:lnTo>
                  <a:pt x="24337" y="24349"/>
                </a:lnTo>
                <a:lnTo>
                  <a:pt x="50751" y="6533"/>
                </a:lnTo>
                <a:lnTo>
                  <a:pt x="83099" y="0"/>
                </a:lnTo>
                <a:lnTo>
                  <a:pt x="129200" y="13974"/>
                </a:lnTo>
                <a:lnTo>
                  <a:pt x="159874" y="51309"/>
                </a:lnTo>
                <a:lnTo>
                  <a:pt x="166199" y="83124"/>
                </a:lnTo>
                <a:lnTo>
                  <a:pt x="159669" y="115458"/>
                </a:lnTo>
                <a:lnTo>
                  <a:pt x="141862" y="141865"/>
                </a:lnTo>
                <a:lnTo>
                  <a:pt x="115448" y="159670"/>
                </a:lnTo>
                <a:lnTo>
                  <a:pt x="83099" y="166199"/>
                </a:lnTo>
                <a:lnTo>
                  <a:pt x="50751" y="159670"/>
                </a:lnTo>
                <a:lnTo>
                  <a:pt x="24337" y="141865"/>
                </a:lnTo>
                <a:lnTo>
                  <a:pt x="6529" y="115458"/>
                </a:lnTo>
                <a:lnTo>
                  <a:pt x="0" y="83124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01468" y="37544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79516" y="24354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286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9466" y="31261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98015" y="19069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65264" y="215187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95740" y="23779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4863" y="20731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0063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0063" y="2059345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02814" y="160214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2864" y="282134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5740" y="373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97964" y="32785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7263" y="15964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263" y="12528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3864" y="38282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8616" y="39019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74"/>
                </a:moveTo>
                <a:lnTo>
                  <a:pt x="6529" y="50740"/>
                </a:lnTo>
                <a:lnTo>
                  <a:pt x="24334" y="24334"/>
                </a:lnTo>
                <a:lnTo>
                  <a:pt x="50740" y="6529"/>
                </a:lnTo>
                <a:lnTo>
                  <a:pt x="83074" y="0"/>
                </a:lnTo>
                <a:lnTo>
                  <a:pt x="129196" y="13953"/>
                </a:lnTo>
                <a:lnTo>
                  <a:pt x="159852" y="51281"/>
                </a:lnTo>
                <a:lnTo>
                  <a:pt x="166174" y="83074"/>
                </a:lnTo>
                <a:lnTo>
                  <a:pt x="159644" y="115423"/>
                </a:lnTo>
                <a:lnTo>
                  <a:pt x="141837" y="141837"/>
                </a:lnTo>
                <a:lnTo>
                  <a:pt x="115423" y="159644"/>
                </a:lnTo>
                <a:lnTo>
                  <a:pt x="83074" y="166174"/>
                </a:lnTo>
                <a:lnTo>
                  <a:pt x="50740" y="159644"/>
                </a:lnTo>
                <a:lnTo>
                  <a:pt x="24334" y="141837"/>
                </a:lnTo>
                <a:lnTo>
                  <a:pt x="6529" y="115423"/>
                </a:lnTo>
                <a:lnTo>
                  <a:pt x="0" y="83074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2866" y="12229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33" y="50753"/>
                </a:lnTo>
                <a:lnTo>
                  <a:pt x="24346" y="24339"/>
                </a:lnTo>
                <a:lnTo>
                  <a:pt x="50762" y="6530"/>
                </a:lnTo>
                <a:lnTo>
                  <a:pt x="83099" y="0"/>
                </a:lnTo>
                <a:lnTo>
                  <a:pt x="129221" y="13961"/>
                </a:lnTo>
                <a:lnTo>
                  <a:pt x="159890" y="51299"/>
                </a:lnTo>
                <a:lnTo>
                  <a:pt x="166224" y="83099"/>
                </a:lnTo>
                <a:lnTo>
                  <a:pt x="159691" y="115446"/>
                </a:lnTo>
                <a:lnTo>
                  <a:pt x="141874" y="141860"/>
                </a:lnTo>
                <a:lnTo>
                  <a:pt x="115452" y="159669"/>
                </a:lnTo>
                <a:lnTo>
                  <a:pt x="83099" y="166199"/>
                </a:lnTo>
                <a:lnTo>
                  <a:pt x="50762" y="159669"/>
                </a:lnTo>
                <a:lnTo>
                  <a:pt x="24346" y="141860"/>
                </a:lnTo>
                <a:lnTo>
                  <a:pt x="6533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6566" y="19288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8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4764" y="137539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200" y="13961"/>
                </a:lnTo>
                <a:lnTo>
                  <a:pt x="159874" y="51299"/>
                </a:lnTo>
                <a:lnTo>
                  <a:pt x="166199" y="83099"/>
                </a:lnTo>
                <a:lnTo>
                  <a:pt x="159669" y="115446"/>
                </a:lnTo>
                <a:lnTo>
                  <a:pt x="141862" y="141860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37615" y="158532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4" y="24339"/>
                </a:lnTo>
                <a:lnTo>
                  <a:pt x="50740" y="6530"/>
                </a:lnTo>
                <a:lnTo>
                  <a:pt x="83074" y="0"/>
                </a:lnTo>
                <a:lnTo>
                  <a:pt x="129196" y="13961"/>
                </a:lnTo>
                <a:lnTo>
                  <a:pt x="159852" y="51299"/>
                </a:lnTo>
                <a:lnTo>
                  <a:pt x="166174" y="83099"/>
                </a:lnTo>
                <a:lnTo>
                  <a:pt x="159644" y="115446"/>
                </a:lnTo>
                <a:lnTo>
                  <a:pt x="141837" y="141860"/>
                </a:lnTo>
                <a:lnTo>
                  <a:pt x="115423" y="159669"/>
                </a:lnTo>
                <a:lnTo>
                  <a:pt x="83074" y="166199"/>
                </a:lnTo>
                <a:lnTo>
                  <a:pt x="50740" y="159669"/>
                </a:lnTo>
                <a:lnTo>
                  <a:pt x="24334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42490" y="183259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3"/>
                </a:lnTo>
                <a:lnTo>
                  <a:pt x="24337" y="24339"/>
                </a:lnTo>
                <a:lnTo>
                  <a:pt x="50751" y="6530"/>
                </a:lnTo>
                <a:lnTo>
                  <a:pt x="83099" y="0"/>
                </a:lnTo>
                <a:lnTo>
                  <a:pt x="129196" y="13961"/>
                </a:lnTo>
                <a:lnTo>
                  <a:pt x="159852" y="51298"/>
                </a:lnTo>
                <a:lnTo>
                  <a:pt x="166174" y="83099"/>
                </a:lnTo>
                <a:lnTo>
                  <a:pt x="159645" y="115446"/>
                </a:lnTo>
                <a:lnTo>
                  <a:pt x="141840" y="141860"/>
                </a:lnTo>
                <a:lnTo>
                  <a:pt x="115433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0"/>
                </a:lnTo>
                <a:lnTo>
                  <a:pt x="6529" y="115446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74764" y="35071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6989" y="304994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69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2888" y="3599667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21091" y="41516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23316" y="369449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0116" y="392309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02341" y="346589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08239" y="4015616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70" h="166370">
                <a:moveTo>
                  <a:pt x="0" y="83099"/>
                </a:moveTo>
                <a:lnTo>
                  <a:pt x="6529" y="50751"/>
                </a:lnTo>
                <a:lnTo>
                  <a:pt x="24337" y="24337"/>
                </a:lnTo>
                <a:lnTo>
                  <a:pt x="50751" y="6529"/>
                </a:lnTo>
                <a:lnTo>
                  <a:pt x="83099" y="0"/>
                </a:lnTo>
                <a:lnTo>
                  <a:pt x="129200" y="13964"/>
                </a:lnTo>
                <a:lnTo>
                  <a:pt x="159874" y="51296"/>
                </a:lnTo>
                <a:lnTo>
                  <a:pt x="166199" y="83099"/>
                </a:lnTo>
                <a:lnTo>
                  <a:pt x="159669" y="115448"/>
                </a:lnTo>
                <a:lnTo>
                  <a:pt x="141862" y="141862"/>
                </a:lnTo>
                <a:lnTo>
                  <a:pt x="115448" y="159669"/>
                </a:lnTo>
                <a:lnTo>
                  <a:pt x="83099" y="166199"/>
                </a:lnTo>
                <a:lnTo>
                  <a:pt x="50751" y="159669"/>
                </a:lnTo>
                <a:lnTo>
                  <a:pt x="24337" y="141862"/>
                </a:lnTo>
                <a:lnTo>
                  <a:pt x="6529" y="115448"/>
                </a:lnTo>
                <a:lnTo>
                  <a:pt x="0" y="83099"/>
                </a:lnTo>
                <a:close/>
              </a:path>
            </a:pathLst>
          </a:custGeom>
          <a:ln w="9524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2057</Words>
  <Application>Microsoft Office PowerPoint</Application>
  <PresentationFormat>On-screen Show (4:3)</PresentationFormat>
  <Paragraphs>389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MS PGothic</vt:lpstr>
      <vt:lpstr>Arial</vt:lpstr>
      <vt:lpstr>Calibri</vt:lpstr>
      <vt:lpstr>Calibri Light</vt:lpstr>
      <vt:lpstr>Consolas</vt:lpstr>
      <vt:lpstr>Courier New</vt:lpstr>
      <vt:lpstr>Times New Roman</vt:lpstr>
      <vt:lpstr>Trebuchet MS</vt:lpstr>
      <vt:lpstr>Office Theme</vt:lpstr>
      <vt:lpstr>Introduction to Machine  Learning with Scikit-Learn</vt:lpstr>
      <vt:lpstr>Plan of Study</vt:lpstr>
      <vt:lpstr>PowerPoint Presentation</vt:lpstr>
      <vt:lpstr>What is Machine Learning?</vt:lpstr>
      <vt:lpstr>Learning by Example</vt:lpstr>
      <vt:lpstr>How do you make predictions?</vt:lpstr>
      <vt:lpstr>PowerPoint Presentation</vt:lpstr>
      <vt:lpstr>PowerPoint Presentation</vt:lpstr>
      <vt:lpstr>PowerPoint Presentation</vt:lpstr>
      <vt:lpstr>Types of Algorithms by Output</vt:lpstr>
      <vt:lpstr>Classification</vt:lpstr>
      <vt:lpstr>Regression</vt:lpstr>
      <vt:lpstr>Clustering</vt:lpstr>
      <vt:lpstr>Hadley Wickham (2015)</vt:lpstr>
      <vt:lpstr>Dimensions and Features</vt:lpstr>
      <vt:lpstr>Feature Space</vt:lpstr>
      <vt:lpstr>Mappings</vt:lpstr>
      <vt:lpstr>Your Task</vt:lpstr>
      <vt:lpstr>A Tour of Machine Learning  Algorithms</vt:lpstr>
      <vt:lpstr>Models: Instance Methods</vt:lpstr>
      <vt:lpstr>Models: Kernel Methods</vt:lpstr>
      <vt:lpstr>Models: Artificial Neural Networks</vt:lpstr>
      <vt:lpstr>Models: Ensembles</vt:lpstr>
      <vt:lpstr>Models: Other</vt:lpstr>
      <vt:lpstr>An Architecture for Operationalizing  Machine Learning Algorithms</vt:lpstr>
      <vt:lpstr>Build Phase</vt:lpstr>
      <vt:lpstr>PowerPoint Presentation</vt:lpstr>
      <vt:lpstr>What is Scikit-Learn?</vt:lpstr>
      <vt:lpstr>Where did it come from?</vt:lpstr>
      <vt:lpstr>Primary Features</vt:lpstr>
      <vt:lpstr>PowerPoint Presentation</vt:lpstr>
      <vt:lpstr>Scikit-Learn API</vt:lpstr>
      <vt:lpstr>class Estimator(object):</vt:lpstr>
      <vt:lpstr>Estimators</vt:lpstr>
      <vt:lpstr>from sklearn import svm</vt:lpstr>
      <vt:lpstr>Wrapping fit and predict</vt:lpstr>
      <vt:lpstr>PowerPoint Presentation</vt:lpstr>
      <vt:lpstr>Evaluation</vt:lpstr>
      <vt:lpstr>Underfitting</vt:lpstr>
      <vt:lpstr>Overfitting</vt:lpstr>
      <vt:lpstr>Error: Bias vs Variance</vt:lpstr>
      <vt:lpstr>Bias vs. Variance Trade-Off</vt:lpstr>
      <vt:lpstr>Cross Validation (classification)</vt:lpstr>
      <vt:lpstr>PowerPoint Presentation</vt:lpstr>
      <vt:lpstr>PowerPoint Presentation</vt:lpstr>
      <vt:lpstr>MSE &amp; Coefficient of Determination</vt:lpstr>
      <vt:lpstr>PowerPoint Presentation</vt:lpstr>
      <vt:lpstr>Other Evaluation</vt:lpstr>
      <vt:lpstr>Unstable Data</vt:lpstr>
      <vt:lpstr>Unpredictable Future</vt:lpstr>
      <vt:lpstr>Standardized Data Model Demo  (Wheat Kernel Sizes)</vt:lpstr>
      <vt:lpstr>A Tour of Scikit-Learn</vt:lpstr>
      <vt:lpstr>Advanced Scikit-Learn</vt:lpstr>
      <vt:lpstr>Pipelines</vt:lpstr>
      <vt:lpstr>class Transformer(Estimator):</vt:lpstr>
      <vt:lpstr>Pipelined Feature Extraction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 Learning with Scikit-Learn</dc:title>
  <cp:lastModifiedBy>Ali, Liaquat  . (UMKC-Student)</cp:lastModifiedBy>
  <cp:revision>6</cp:revision>
  <dcterms:created xsi:type="dcterms:W3CDTF">2017-09-04T00:21:53Z</dcterms:created>
  <dcterms:modified xsi:type="dcterms:W3CDTF">2017-09-28T16:49:05Z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2016-02-20T00:00:00Z</vt:filetime>
  </property>
  <property fmtid="{D5CDD505-2E9C-101B-9397-08002B2CF9AE}" pid="3" name="Creator">
    <vt:lpwstr>Google</vt:lpwstr>
  </property>
  <property fmtid="{D5CDD505-2E9C-101B-9397-08002B2CF9AE}" pid="4" name="LastSaved">
    <vt:filetime>2017-09-04T00:00:00Z</vt:filetime>
  </property>
</Properties>
</file>